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1" r:id="rId1"/>
  </p:sldMasterIdLst>
  <p:notesMasterIdLst>
    <p:notesMasterId r:id="rId12"/>
  </p:notesMasterIdLst>
  <p:sldIdLst>
    <p:sldId id="256" r:id="rId2"/>
    <p:sldId id="258" r:id="rId3"/>
    <p:sldId id="298" r:id="rId4"/>
    <p:sldId id="299" r:id="rId5"/>
    <p:sldId id="300" r:id="rId6"/>
    <p:sldId id="291" r:id="rId7"/>
    <p:sldId id="293" r:id="rId8"/>
    <p:sldId id="301" r:id="rId9"/>
    <p:sldId id="302" r:id="rId10"/>
    <p:sldId id="304" r:id="rId11"/>
  </p:sldIdLst>
  <p:sldSz cx="9144000" cy="6858000" type="screen4x3"/>
  <p:notesSz cx="6858000" cy="9144000"/>
  <p:embeddedFontLst>
    <p:embeddedFont>
      <p:font typeface="Garamond" panose="02020404030301010803" pitchFamily="18" charset="0"/>
      <p:regular r:id="rId13"/>
      <p:bold r:id="rId14"/>
      <p:italic r:id="rId15"/>
    </p:embeddedFont>
    <p:embeddedFont>
      <p:font typeface="Shadows Into Light" panose="020B0604020202020204" charset="0"/>
      <p:regular r:id="rId16"/>
    </p:embeddedFont>
    <p:embeddedFont>
      <p:font typeface="Varela Round" panose="020B0604020202020204" charset="-79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9CB8"/>
    <a:srgbClr val="AEB2C7"/>
    <a:srgbClr val="BDC0D2"/>
    <a:srgbClr val="A9A7FF"/>
    <a:srgbClr val="8E8BFF"/>
    <a:srgbClr val="4B47FF"/>
    <a:srgbClr val="1900B0"/>
    <a:srgbClr val="5425FF"/>
    <a:srgbClr val="6217F9"/>
    <a:srgbClr val="6E6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3B87CA-ED4F-4A47-8F95-CE29CF7D6577}">
  <a:tblStyle styleId="{7D3B87CA-ED4F-4A47-8F95-CE29CF7D65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023" autoAdjust="0"/>
  </p:normalViewPr>
  <p:slideViewPr>
    <p:cSldViewPr snapToGrid="0">
      <p:cViewPr varScale="1">
        <p:scale>
          <a:sx n="67" d="100"/>
          <a:sy n="67" d="100"/>
        </p:scale>
        <p:origin x="14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!!!Game%20Design\!Portfolio\%5bAssignment%5d%20Game%20Graphics\About%20me%20-%20Presentation\pics\Diploma's%20Personal%20Task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247592549019865E-2"/>
          <c:y val="9.6178653615531712E-2"/>
          <c:w val="0.41317572195884034"/>
          <c:h val="0.79267435316441892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D2B-4737-B66F-D9359BE937F5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D2B-4737-B66F-D9359BE937F5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D2B-4737-B66F-D9359BE937F5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D2B-4737-B66F-D9359BE937F5}"/>
              </c:ext>
            </c:extLst>
          </c:dPt>
          <c:dPt>
            <c:idx val="4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D2B-4737-B66F-D9359BE937F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bg1"/>
                    </a:solidFill>
                    <a:latin typeface="Lucida Handwriting" panose="03010101010101010101" pitchFamily="66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Лист1!$B$2:$B$6</c:f>
              <c:strCache>
                <c:ptCount val="5"/>
                <c:pt idx="0">
                  <c:v>Gaining experience with large projects</c:v>
                </c:pt>
                <c:pt idx="1">
                  <c:v>Having an opportunity to be creative and to develop hard skills</c:v>
                </c:pt>
                <c:pt idx="2">
                  <c:v>Building up portfolio</c:v>
                </c:pt>
                <c:pt idx="3">
                  <c:v>Expanding professional network</c:v>
                </c:pt>
                <c:pt idx="4">
                  <c:v>Determining directions for self-improvement</c:v>
                </c:pt>
              </c:strCache>
            </c:strRef>
          </c:cat>
          <c:val>
            <c:numRef>
              <c:f>Лист1!$C$2:$C$6</c:f>
              <c:numCache>
                <c:formatCode>General</c:formatCode>
                <c:ptCount val="5"/>
                <c:pt idx="0">
                  <c:v>30</c:v>
                </c:pt>
                <c:pt idx="1">
                  <c:v>30</c:v>
                </c:pt>
                <c:pt idx="2">
                  <c:v>15</c:v>
                </c:pt>
                <c:pt idx="3">
                  <c:v>15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D2B-4737-B66F-D9359BE937F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4641289036030516"/>
          <c:y val="5.1421844936251973E-2"/>
          <c:w val="0.42432909294311993"/>
          <c:h val="0.88592976077175345"/>
        </c:manualLayout>
      </c:layout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5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+mn-ea"/>
              <a:cs typeface="Varela Round" panose="020B0604020202020204" charset="-79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113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ENFJ = Extraverted,</a:t>
            </a:r>
            <a:r>
              <a:rPr lang="en-US" baseline="0" dirty="0"/>
              <a:t> </a:t>
            </a:r>
            <a:r>
              <a:rPr lang="en-US" baseline="0" dirty="0" err="1"/>
              <a:t>iNtuitive</a:t>
            </a:r>
            <a:r>
              <a:rPr lang="en-US" baseline="0" dirty="0"/>
              <a:t>, Feeling, Judging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Opposite = ISTP = Introverted, Sensing, Thinking, Perceptive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16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380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604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5080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None/>
            </a:pPr>
            <a:r>
              <a:rPr lang="en-AU" b="1" u="sng" dirty="0"/>
              <a:t>Rubico</a:t>
            </a:r>
            <a:r>
              <a:rPr lang="en-AU" b="1" u="sng" baseline="0" dirty="0"/>
              <a:t> Links:</a:t>
            </a:r>
          </a:p>
          <a:p>
            <a:pPr marL="0" indent="0" algn="l">
              <a:buNone/>
            </a:pPr>
            <a:endParaRPr lang="en-AU" b="0" baseline="0" dirty="0"/>
          </a:p>
          <a:p>
            <a:pPr marL="171450" indent="-171450" algn="l"/>
            <a:r>
              <a:rPr lang="en-AU" b="1" baseline="0" dirty="0"/>
              <a:t>Steam Store Page:</a:t>
            </a:r>
            <a:r>
              <a:rPr lang="en-AU" b="0" baseline="0" dirty="0"/>
              <a:t> https://store.steampowered.com/app/1046700/Rubico/</a:t>
            </a:r>
          </a:p>
          <a:p>
            <a:pPr marL="171450" indent="-171450" algn="l"/>
            <a:r>
              <a:rPr lang="en-AU" b="1" baseline="0" dirty="0"/>
              <a:t>Gameplay Trailer:</a:t>
            </a:r>
            <a:r>
              <a:rPr lang="en-AU" b="0" baseline="0" dirty="0"/>
              <a:t> https://www.youtube.com/watch?v=4zxPq8DxZdw</a:t>
            </a:r>
          </a:p>
          <a:p>
            <a:pPr marL="171450" indent="-171450" algn="l"/>
            <a:r>
              <a:rPr lang="en-AU" b="1" baseline="0" dirty="0"/>
              <a:t>DEVGAMM Moscow 2019 Game Page:</a:t>
            </a:r>
            <a:r>
              <a:rPr lang="en-AU" b="0" baseline="0" dirty="0"/>
              <a:t> https://games.devgamm.com/moscow2019/games/rubico</a:t>
            </a:r>
          </a:p>
          <a:p>
            <a:pPr marL="171450" indent="-171450" algn="l"/>
            <a:r>
              <a:rPr lang="en-AU" b="1" baseline="0" dirty="0"/>
              <a:t>Russian Unreal Engine community platform, Game Page:</a:t>
            </a:r>
            <a:r>
              <a:rPr lang="en-AU" b="0" baseline="0" dirty="0"/>
              <a:t> http://ue4daily.com/project/rubico.html</a:t>
            </a:r>
          </a:p>
          <a:p>
            <a:pPr marL="171450" indent="-171450" algn="l"/>
            <a:r>
              <a:rPr lang="en-AU" b="1" baseline="0" dirty="0"/>
              <a:t>Interview with developers:</a:t>
            </a:r>
            <a:r>
              <a:rPr lang="en-AU" b="0" baseline="0" dirty="0"/>
              <a:t> https://mmoedge.ru/content/interview/2019/07/chuma-na-vash-rubico/</a:t>
            </a:r>
          </a:p>
          <a:p>
            <a:pPr marL="171450" indent="-171450" algn="l"/>
            <a:r>
              <a:rPr lang="en-AU" b="1" baseline="0" dirty="0"/>
              <a:t>Official Game Page in VK:</a:t>
            </a:r>
            <a:r>
              <a:rPr lang="en-AU" b="0" baseline="0" dirty="0"/>
              <a:t> https://vk.com/rubico_game</a:t>
            </a:r>
          </a:p>
        </p:txBody>
      </p:sp>
    </p:spTree>
    <p:extLst>
      <p:ext uri="{BB962C8B-B14F-4D97-AF65-F5344CB8AC3E}">
        <p14:creationId xmlns:p14="http://schemas.microsoft.com/office/powerpoint/2010/main" val="2721454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lists represent my</a:t>
            </a:r>
            <a:r>
              <a:rPr lang="en-US" baseline="0" dirty="0"/>
              <a:t> strongest a</a:t>
            </a:r>
            <a:r>
              <a:rPr lang="en-US" dirty="0"/>
              <a:t>ssociations with these games.</a:t>
            </a:r>
          </a:p>
        </p:txBody>
      </p:sp>
    </p:spTree>
    <p:extLst>
      <p:ext uri="{BB962C8B-B14F-4D97-AF65-F5344CB8AC3E}">
        <p14:creationId xmlns:p14="http://schemas.microsoft.com/office/powerpoint/2010/main" val="3207925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650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yellow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30650" y="2655750"/>
            <a:ext cx="58827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4348076" y="6383554"/>
            <a:ext cx="5487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630650" y="2655750"/>
            <a:ext cx="58827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4348076" y="6383554"/>
            <a:ext cx="5487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magenta">
  <p:cSld name="TITLE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1630650" y="2655750"/>
            <a:ext cx="58827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4348076" y="6383554"/>
            <a:ext cx="5487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ue">
  <p:cSld name="TITLE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630650" y="2655750"/>
            <a:ext cx="58827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4348076" y="6383554"/>
            <a:ext cx="5487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4348076" y="6383554"/>
            <a:ext cx="5487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lue">
  <p:cSld name="Blank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3638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4348076" y="6383554"/>
            <a:ext cx="5487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3745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4550" y="689775"/>
            <a:ext cx="7547700" cy="9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70325" y="1918650"/>
            <a:ext cx="7056300" cy="40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505670"/>
              </a:buClr>
              <a:buSzPts val="2400"/>
              <a:buFont typeface="Varela Round"/>
              <a:buChar char="▧"/>
              <a:defRPr sz="24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○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■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348076" y="6383554"/>
            <a:ext cx="5487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3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lvl="1" algn="ctr">
              <a:buNone/>
              <a:defRPr sz="13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lvl="2" algn="ctr">
              <a:buNone/>
              <a:defRPr sz="13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lvl="3" algn="ctr">
              <a:buNone/>
              <a:defRPr sz="13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lvl="4" algn="ctr">
              <a:buNone/>
              <a:defRPr sz="13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lvl="5" algn="ctr">
              <a:buNone/>
              <a:defRPr sz="13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lvl="6" algn="ctr">
              <a:buNone/>
              <a:defRPr sz="13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lvl="7" algn="ctr">
              <a:buNone/>
              <a:defRPr sz="13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lvl="8" algn="ctr">
              <a:buNone/>
              <a:defRPr sz="13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9" r:id="rId5"/>
    <p:sldLayoutId id="2147483683" r:id="rId6"/>
    <p:sldLayoutId id="2147483684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hyperlink" Target="https://www.lit.msu.ru/" TargetMode="Externa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hyperlink" Target="https://www.unimelb.edu.au/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english.mirea.ru/" TargetMode="Externa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microsoft.com/office/2007/relationships/hdphoto" Target="../media/hdphoto1.wdp"/><Relationship Id="rId15" Type="http://schemas.openxmlformats.org/officeDocument/2006/relationships/image" Target="../media/image38.jp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jpg"/><Relationship Id="rId18" Type="http://schemas.openxmlformats.org/officeDocument/2006/relationships/image" Target="../media/image53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jp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6" Type="http://schemas.microsoft.com/office/2007/relationships/hdphoto" Target="../media/hdphoto2.wdp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4.jp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"/>
          <p:cNvSpPr txBox="1">
            <a:spLocks noGrp="1"/>
          </p:cNvSpPr>
          <p:nvPr>
            <p:ph type="ctrTitle"/>
          </p:nvPr>
        </p:nvSpPr>
        <p:spPr>
          <a:xfrm>
            <a:off x="1630650" y="2655750"/>
            <a:ext cx="58827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personal profile</a:t>
            </a:r>
            <a:endParaRPr dirty="0"/>
          </a:p>
        </p:txBody>
      </p:sp>
      <p:sp>
        <p:nvSpPr>
          <p:cNvPr id="142" name="Google Shape;142;p36"/>
          <p:cNvSpPr/>
          <p:nvPr/>
        </p:nvSpPr>
        <p:spPr>
          <a:xfrm rot="-4140551">
            <a:off x="1568997" y="2224383"/>
            <a:ext cx="301931" cy="937432"/>
          </a:xfrm>
          <a:custGeom>
            <a:avLst/>
            <a:gdLst/>
            <a:ahLst/>
            <a:cxnLst/>
            <a:rect l="l" t="t" r="r" b="b"/>
            <a:pathLst>
              <a:path w="30959" h="89819" extrusionOk="0">
                <a:moveTo>
                  <a:pt x="0" y="0"/>
                </a:moveTo>
                <a:cubicBezTo>
                  <a:pt x="5134" y="6918"/>
                  <a:pt x="29561" y="26535"/>
                  <a:pt x="30804" y="41505"/>
                </a:cubicBezTo>
                <a:cubicBezTo>
                  <a:pt x="32047" y="56475"/>
                  <a:pt x="11349" y="81767"/>
                  <a:pt x="7458" y="89819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med" len="med"/>
            <a:tailEnd type="stealth" w="med" len="med"/>
          </a:ln>
        </p:spPr>
      </p:sp>
      <p:cxnSp>
        <p:nvCxnSpPr>
          <p:cNvPr id="145" name="Google Shape;145;p36"/>
          <p:cNvCxnSpPr/>
          <p:nvPr/>
        </p:nvCxnSpPr>
        <p:spPr>
          <a:xfrm flipV="1">
            <a:off x="2366064" y="2457980"/>
            <a:ext cx="262611" cy="470237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stealth" w="med" len="med"/>
            <a:tailEnd type="none" w="med" len="med"/>
          </a:ln>
        </p:spPr>
      </p:cxnSp>
      <p:sp>
        <p:nvSpPr>
          <p:cNvPr id="8" name="Google Shape;146;p36"/>
          <p:cNvSpPr/>
          <p:nvPr/>
        </p:nvSpPr>
        <p:spPr>
          <a:xfrm>
            <a:off x="2783087" y="2810416"/>
            <a:ext cx="2706247" cy="1131464"/>
          </a:xfrm>
          <a:custGeom>
            <a:avLst/>
            <a:gdLst/>
            <a:ahLst/>
            <a:cxnLst/>
            <a:rect l="l" t="t" r="r" b="b"/>
            <a:pathLst>
              <a:path w="53808" h="41004" extrusionOk="0">
                <a:moveTo>
                  <a:pt x="33350" y="2267"/>
                </a:moveTo>
                <a:cubicBezTo>
                  <a:pt x="29864" y="1271"/>
                  <a:pt x="26130" y="-694"/>
                  <a:pt x="22650" y="321"/>
                </a:cubicBezTo>
                <a:cubicBezTo>
                  <a:pt x="10877" y="3755"/>
                  <a:pt x="-4823" y="20013"/>
                  <a:pt x="1573" y="30477"/>
                </a:cubicBezTo>
                <a:cubicBezTo>
                  <a:pt x="7822" y="40701"/>
                  <a:pt x="25332" y="42678"/>
                  <a:pt x="36593" y="38583"/>
                </a:cubicBezTo>
                <a:cubicBezTo>
                  <a:pt x="46488" y="34985"/>
                  <a:pt x="56460" y="21659"/>
                  <a:pt x="53130" y="11670"/>
                </a:cubicBezTo>
                <a:cubicBezTo>
                  <a:pt x="49952" y="2137"/>
                  <a:pt x="34186" y="-1056"/>
                  <a:pt x="24595" y="1943"/>
                </a:cubicBezTo>
                <a:cubicBezTo>
                  <a:pt x="14087" y="5228"/>
                  <a:pt x="2158" y="13742"/>
                  <a:pt x="600" y="24641"/>
                </a:cubicBezTo>
                <a:cubicBezTo>
                  <a:pt x="-77" y="29379"/>
                  <a:pt x="2605" y="35237"/>
                  <a:pt x="6761" y="37611"/>
                </a:cubicBezTo>
                <a:cubicBezTo>
                  <a:pt x="15326" y="42505"/>
                  <a:pt x="29293" y="42316"/>
                  <a:pt x="36268" y="35341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" name="Google Shape;143;p36"/>
          <p:cNvSpPr/>
          <p:nvPr/>
        </p:nvSpPr>
        <p:spPr>
          <a:xfrm>
            <a:off x="5515710" y="3696598"/>
            <a:ext cx="1820009" cy="45719"/>
          </a:xfrm>
          <a:custGeom>
            <a:avLst/>
            <a:gdLst/>
            <a:ahLst/>
            <a:cxnLst/>
            <a:rect l="l" t="t" r="r" b="b"/>
            <a:pathLst>
              <a:path w="126135" h="1380" extrusionOk="0">
                <a:moveTo>
                  <a:pt x="0" y="973"/>
                </a:moveTo>
                <a:cubicBezTo>
                  <a:pt x="29075" y="973"/>
                  <a:pt x="58158" y="273"/>
                  <a:pt x="87224" y="973"/>
                </a:cubicBezTo>
                <a:cubicBezTo>
                  <a:pt x="100195" y="1285"/>
                  <a:pt x="113312" y="1974"/>
                  <a:pt x="126135" y="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" name="Google Shape;144;p36"/>
          <p:cNvSpPr/>
          <p:nvPr/>
        </p:nvSpPr>
        <p:spPr>
          <a:xfrm>
            <a:off x="5514459" y="3752621"/>
            <a:ext cx="1821256" cy="45719"/>
          </a:xfrm>
          <a:custGeom>
            <a:avLst/>
            <a:gdLst/>
            <a:ahLst/>
            <a:cxnLst/>
            <a:rect l="l" t="t" r="r" b="b"/>
            <a:pathLst>
              <a:path w="127108" h="1657" extrusionOk="0">
                <a:moveTo>
                  <a:pt x="0" y="1657"/>
                </a:moveTo>
                <a:cubicBezTo>
                  <a:pt x="42250" y="-1532"/>
                  <a:pt x="84738" y="1008"/>
                  <a:pt x="127108" y="1008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" name="Google Shape;438;p63"/>
          <p:cNvSpPr/>
          <p:nvPr/>
        </p:nvSpPr>
        <p:spPr>
          <a:xfrm>
            <a:off x="1028833" y="5706590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51;p63"/>
          <p:cNvSpPr/>
          <p:nvPr/>
        </p:nvSpPr>
        <p:spPr>
          <a:xfrm>
            <a:off x="7737986" y="874917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08;p63"/>
          <p:cNvSpPr/>
          <p:nvPr/>
        </p:nvSpPr>
        <p:spPr>
          <a:xfrm>
            <a:off x="1028833" y="896538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44;p63"/>
          <p:cNvSpPr/>
          <p:nvPr/>
        </p:nvSpPr>
        <p:spPr>
          <a:xfrm>
            <a:off x="7777347" y="5691685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6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1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3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97" y="642798"/>
            <a:ext cx="7641753" cy="5582742"/>
          </a:xfrm>
          <a:prstGeom prst="rect">
            <a:avLst/>
          </a:prstGeom>
          <a:effectLst/>
        </p:spPr>
      </p:pic>
      <p:sp>
        <p:nvSpPr>
          <p:cNvPr id="30" name="Google Shape;377;p60"/>
          <p:cNvSpPr txBox="1">
            <a:spLocks/>
          </p:cNvSpPr>
          <p:nvPr/>
        </p:nvSpPr>
        <p:spPr>
          <a:xfrm>
            <a:off x="3267765" y="1112520"/>
            <a:ext cx="2608470" cy="98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r>
              <a:rPr lang="en-AU" sz="5400" dirty="0">
                <a:solidFill>
                  <a:schemeClr val="bg1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81734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8"/>
          <p:cNvSpPr txBox="1">
            <a:spLocks noGrp="1"/>
          </p:cNvSpPr>
          <p:nvPr>
            <p:ph type="ctrTitle" idx="4294967295"/>
          </p:nvPr>
        </p:nvSpPr>
        <p:spPr>
          <a:xfrm>
            <a:off x="3112459" y="1007025"/>
            <a:ext cx="2238139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01ABCF"/>
                </a:solidFill>
              </a:rPr>
              <a:t>Hello!</a:t>
            </a:r>
            <a:endParaRPr sz="9600" dirty="0">
              <a:solidFill>
                <a:srgbClr val="01ABCF"/>
              </a:solidFill>
            </a:endParaRPr>
          </a:p>
        </p:txBody>
      </p:sp>
      <p:sp>
        <p:nvSpPr>
          <p:cNvPr id="161" name="Google Shape;161;p38"/>
          <p:cNvSpPr txBox="1">
            <a:spLocks noGrp="1"/>
          </p:cNvSpPr>
          <p:nvPr>
            <p:ph type="subTitle" idx="4294967295"/>
          </p:nvPr>
        </p:nvSpPr>
        <p:spPr>
          <a:xfrm>
            <a:off x="3381399" y="2296435"/>
            <a:ext cx="4417895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dirty="0">
                <a:latin typeface="Shadows Into Light"/>
                <a:ea typeface="Shadows Into Light"/>
                <a:cs typeface="Shadows Into Light"/>
                <a:sym typeface="Shadows Into Light"/>
              </a:rPr>
              <a:t>My name is Kirill!</a:t>
            </a:r>
            <a:endParaRPr sz="4800" dirty="0"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162" name="Google Shape;162;p38"/>
          <p:cNvSpPr txBox="1">
            <a:spLocks noGrp="1"/>
          </p:cNvSpPr>
          <p:nvPr>
            <p:ph type="body" idx="4294967295"/>
          </p:nvPr>
        </p:nvSpPr>
        <p:spPr>
          <a:xfrm>
            <a:off x="983230" y="3425075"/>
            <a:ext cx="7132069" cy="2463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20000"/>
              </a:lnSpc>
              <a:buSzPct val="150000"/>
            </a:pPr>
            <a:r>
              <a:rPr lang="en-US" sz="1450" b="1" dirty="0">
                <a:latin typeface="Garamond" panose="02020404030301010803" pitchFamily="18" charset="0"/>
              </a:rPr>
              <a:t>Kirill (</a:t>
            </a:r>
            <a:r>
              <a:rPr lang="en-US" sz="1450" b="1" dirty="0" err="1">
                <a:latin typeface="Garamond" panose="02020404030301010803" pitchFamily="18" charset="0"/>
              </a:rPr>
              <a:t>Valeryevich</a:t>
            </a:r>
            <a:r>
              <a:rPr lang="en-US" sz="1450" b="1" dirty="0">
                <a:latin typeface="Garamond" panose="02020404030301010803" pitchFamily="18" charset="0"/>
              </a:rPr>
              <a:t>) </a:t>
            </a:r>
            <a:r>
              <a:rPr lang="en-US" sz="1450" b="1" dirty="0" err="1">
                <a:latin typeface="Garamond" panose="02020404030301010803" pitchFamily="18" charset="0"/>
              </a:rPr>
              <a:t>Penchukov</a:t>
            </a:r>
            <a:endParaRPr lang="ru-RU" sz="1450" b="1" dirty="0">
              <a:latin typeface="Garamond" panose="02020404030301010803" pitchFamily="18" charset="0"/>
            </a:endParaRPr>
          </a:p>
          <a:p>
            <a:pPr marL="342900" indent="-342900">
              <a:lnSpc>
                <a:spcPct val="120000"/>
              </a:lnSpc>
              <a:buSzPct val="150000"/>
            </a:pPr>
            <a:r>
              <a:rPr lang="en-US" sz="1300" b="1" dirty="0">
                <a:latin typeface="Garamond" panose="02020404030301010803" pitchFamily="18" charset="0"/>
              </a:rPr>
              <a:t>High School</a:t>
            </a:r>
            <a:r>
              <a:rPr lang="ru-RU" sz="1300" b="1" dirty="0">
                <a:latin typeface="Garamond" panose="02020404030301010803" pitchFamily="18" charset="0"/>
              </a:rPr>
              <a:t>: </a:t>
            </a:r>
            <a:r>
              <a:rPr lang="en-US" sz="1300" i="1" dirty="0">
                <a:latin typeface="Garamond" panose="02020404030301010803" pitchFamily="18" charset="0"/>
              </a:rPr>
              <a:t>Programmer</a:t>
            </a:r>
            <a:r>
              <a:rPr lang="ru-RU" sz="1300" dirty="0">
                <a:latin typeface="Garamond" panose="02020404030301010803" pitchFamily="18" charset="0"/>
              </a:rPr>
              <a:t> – </a:t>
            </a:r>
            <a:r>
              <a:rPr lang="en-US" sz="1300" dirty="0">
                <a:latin typeface="Garamond" panose="02020404030301010803" pitchFamily="18" charset="0"/>
                <a:hlinkClick r:id="rId3"/>
              </a:rPr>
              <a:t>Lyceum of Information Technology</a:t>
            </a:r>
            <a:r>
              <a:rPr lang="ru-RU" sz="1300" dirty="0">
                <a:latin typeface="Garamond" panose="02020404030301010803" pitchFamily="18" charset="0"/>
                <a:hlinkClick r:id="rId3"/>
              </a:rPr>
              <a:t> </a:t>
            </a:r>
            <a:r>
              <a:rPr lang="en-US" sz="1300" dirty="0">
                <a:latin typeface="Garamond" panose="02020404030301010803" pitchFamily="18" charset="0"/>
                <a:hlinkClick r:id="rId3"/>
              </a:rPr>
              <a:t>#</a:t>
            </a:r>
            <a:r>
              <a:rPr lang="ru-RU" sz="1300" dirty="0">
                <a:latin typeface="Garamond" panose="02020404030301010803" pitchFamily="18" charset="0"/>
                <a:hlinkClick r:id="rId3"/>
              </a:rPr>
              <a:t>1533</a:t>
            </a:r>
            <a:r>
              <a:rPr lang="en-US" sz="1300" dirty="0">
                <a:latin typeface="Garamond" panose="02020404030301010803" pitchFamily="18" charset="0"/>
              </a:rPr>
              <a:t> (Russia)</a:t>
            </a:r>
            <a:endParaRPr lang="ru-RU" sz="1300" dirty="0">
              <a:latin typeface="Garamond" panose="02020404030301010803" pitchFamily="18" charset="0"/>
            </a:endParaRPr>
          </a:p>
          <a:p>
            <a:pPr marL="342900" indent="-342900">
              <a:lnSpc>
                <a:spcPct val="120000"/>
              </a:lnSpc>
              <a:buSzPct val="150000"/>
            </a:pPr>
            <a:r>
              <a:rPr lang="en-US" sz="1300" b="1" dirty="0">
                <a:latin typeface="Garamond" panose="02020404030301010803" pitchFamily="18" charset="0"/>
              </a:rPr>
              <a:t>Undergraduate</a:t>
            </a:r>
            <a:r>
              <a:rPr lang="ru-RU" sz="1300" b="1" dirty="0">
                <a:latin typeface="Garamond" panose="02020404030301010803" pitchFamily="18" charset="0"/>
              </a:rPr>
              <a:t>: </a:t>
            </a:r>
            <a:r>
              <a:rPr lang="en-US" sz="1300" i="1" dirty="0">
                <a:latin typeface="Garamond" panose="02020404030301010803" pitchFamily="18" charset="0"/>
              </a:rPr>
              <a:t>Applied Math and Computer Science</a:t>
            </a:r>
            <a:r>
              <a:rPr lang="ru-RU" sz="1300" i="1" dirty="0">
                <a:latin typeface="Garamond" panose="02020404030301010803" pitchFamily="18" charset="0"/>
              </a:rPr>
              <a:t> </a:t>
            </a:r>
            <a:r>
              <a:rPr lang="ru-RU" sz="1300" dirty="0">
                <a:latin typeface="Garamond" panose="02020404030301010803" pitchFamily="18" charset="0"/>
              </a:rPr>
              <a:t>– </a:t>
            </a:r>
            <a:r>
              <a:rPr lang="en-US" sz="1300" dirty="0">
                <a:latin typeface="Garamond" panose="02020404030301010803" pitchFamily="18" charset="0"/>
                <a:hlinkClick r:id="rId4"/>
              </a:rPr>
              <a:t>MIREA-RTU</a:t>
            </a:r>
            <a:r>
              <a:rPr lang="en-US" sz="1300" dirty="0">
                <a:latin typeface="Garamond" panose="02020404030301010803" pitchFamily="18" charset="0"/>
              </a:rPr>
              <a:t> (Russia)</a:t>
            </a:r>
            <a:endParaRPr lang="ru-RU" sz="1300" dirty="0">
              <a:latin typeface="Garamond" panose="02020404030301010803" pitchFamily="18" charset="0"/>
            </a:endParaRPr>
          </a:p>
          <a:p>
            <a:pPr marL="342900" indent="-342900">
              <a:lnSpc>
                <a:spcPct val="120000"/>
              </a:lnSpc>
              <a:buSzPct val="150000"/>
            </a:pPr>
            <a:r>
              <a:rPr lang="en-US" sz="1300" b="1" dirty="0">
                <a:latin typeface="Garamond" panose="02020404030301010803" pitchFamily="18" charset="0"/>
              </a:rPr>
              <a:t>Postgraduate</a:t>
            </a:r>
            <a:r>
              <a:rPr lang="ru-RU" sz="1300" b="1" dirty="0">
                <a:latin typeface="Garamond" panose="02020404030301010803" pitchFamily="18" charset="0"/>
              </a:rPr>
              <a:t>: </a:t>
            </a:r>
            <a:r>
              <a:rPr lang="en-US" sz="1300" i="1" dirty="0">
                <a:latin typeface="Garamond" panose="02020404030301010803" pitchFamily="18" charset="0"/>
              </a:rPr>
              <a:t>Master of IT (Computing) </a:t>
            </a:r>
            <a:r>
              <a:rPr lang="ru-RU" sz="1300" dirty="0">
                <a:latin typeface="Garamond" panose="02020404030301010803" pitchFamily="18" charset="0"/>
              </a:rPr>
              <a:t>– </a:t>
            </a:r>
            <a:r>
              <a:rPr lang="en-US" sz="1300" dirty="0">
                <a:latin typeface="Garamond" panose="02020404030301010803" pitchFamily="18" charset="0"/>
                <a:hlinkClick r:id="rId5"/>
              </a:rPr>
              <a:t>The University of Melbourne</a:t>
            </a:r>
            <a:r>
              <a:rPr lang="en-US" sz="1300" dirty="0">
                <a:latin typeface="Garamond" panose="02020404030301010803" pitchFamily="18" charset="0"/>
              </a:rPr>
              <a:t> (Australia)</a:t>
            </a:r>
            <a:endParaRPr lang="ru-RU" sz="1300" dirty="0">
              <a:latin typeface="Garamond" panose="02020404030301010803" pitchFamily="18" charset="0"/>
            </a:endParaRPr>
          </a:p>
          <a:p>
            <a:pPr marL="342900" indent="-342900">
              <a:lnSpc>
                <a:spcPct val="120000"/>
              </a:lnSpc>
              <a:buSzPct val="150000"/>
            </a:pPr>
            <a:r>
              <a:rPr lang="en-US" sz="1300" b="1" dirty="0">
                <a:latin typeface="Garamond" panose="02020404030301010803" pitchFamily="18" charset="0"/>
              </a:rPr>
              <a:t>Now</a:t>
            </a:r>
            <a:r>
              <a:rPr lang="ru-RU" sz="1300" b="1" dirty="0">
                <a:latin typeface="Garamond" panose="02020404030301010803" pitchFamily="18" charset="0"/>
              </a:rPr>
              <a:t>: </a:t>
            </a:r>
          </a:p>
          <a:p>
            <a:pPr marL="800100" lvl="1" indent="-342900">
              <a:lnSpc>
                <a:spcPct val="120000"/>
              </a:lnSpc>
              <a:buSzPct val="130000"/>
            </a:pPr>
            <a:r>
              <a:rPr lang="en-US" sz="1100" dirty="0">
                <a:latin typeface="Garamond" panose="02020404030301010803" pitchFamily="18" charset="0"/>
              </a:rPr>
              <a:t>IT Teacher and Student Mentor at MIREA-RTU (full-time)</a:t>
            </a:r>
            <a:endParaRPr lang="ru-RU" sz="1100" dirty="0">
              <a:latin typeface="Garamond" panose="02020404030301010803" pitchFamily="18" charset="0"/>
            </a:endParaRPr>
          </a:p>
          <a:p>
            <a:pPr marL="800100" lvl="1" indent="-342900">
              <a:lnSpc>
                <a:spcPct val="120000"/>
              </a:lnSpc>
              <a:buSzPct val="130000"/>
            </a:pPr>
            <a:r>
              <a:rPr lang="en-US" sz="1100" dirty="0">
                <a:latin typeface="Garamond" panose="02020404030301010803" pitchFamily="18" charset="0"/>
              </a:rPr>
              <a:t>Computer Science Engineer</a:t>
            </a:r>
            <a:r>
              <a:rPr lang="ru-RU" sz="1100" dirty="0">
                <a:latin typeface="Garamond" panose="02020404030301010803" pitchFamily="18" charset="0"/>
              </a:rPr>
              <a:t> </a:t>
            </a:r>
            <a:r>
              <a:rPr lang="en-US" sz="1100" dirty="0">
                <a:latin typeface="Garamond" panose="02020404030301010803" pitchFamily="18" charset="0"/>
              </a:rPr>
              <a:t>at</a:t>
            </a:r>
            <a:r>
              <a:rPr lang="ru-RU" sz="1100" dirty="0">
                <a:latin typeface="Garamond" panose="02020404030301010803" pitchFamily="18" charset="0"/>
              </a:rPr>
              <a:t> </a:t>
            </a:r>
            <a:r>
              <a:rPr lang="en-US" sz="1100" dirty="0">
                <a:latin typeface="Garamond" panose="02020404030301010803" pitchFamily="18" charset="0"/>
              </a:rPr>
              <a:t>MIREA-RTU</a:t>
            </a:r>
            <a:r>
              <a:rPr lang="ru-RU" sz="1100" dirty="0">
                <a:latin typeface="Garamond" panose="02020404030301010803" pitchFamily="18" charset="0"/>
              </a:rPr>
              <a:t> (</a:t>
            </a:r>
            <a:r>
              <a:rPr lang="en-US" sz="1100" dirty="0">
                <a:latin typeface="Garamond" panose="02020404030301010803" pitchFamily="18" charset="0"/>
              </a:rPr>
              <a:t>part-time</a:t>
            </a:r>
            <a:r>
              <a:rPr lang="ru-RU" sz="1100" dirty="0">
                <a:latin typeface="Garamond" panose="02020404030301010803" pitchFamily="18" charset="0"/>
              </a:rPr>
              <a:t>)</a:t>
            </a:r>
          </a:p>
          <a:p>
            <a:pPr marL="342900" indent="-342900">
              <a:lnSpc>
                <a:spcPct val="120000"/>
              </a:lnSpc>
              <a:buSzPct val="150000"/>
            </a:pPr>
            <a:r>
              <a:rPr lang="en-US" sz="1300" b="1" dirty="0">
                <a:solidFill>
                  <a:srgbClr val="FF0000"/>
                </a:solidFill>
                <a:latin typeface="Garamond" panose="02020404030301010803" pitchFamily="18" charset="0"/>
              </a:rPr>
              <a:t>E</a:t>
            </a:r>
            <a:r>
              <a:rPr lang="en-US" sz="1300" b="1" dirty="0">
                <a:solidFill>
                  <a:srgbClr val="0066FF"/>
                </a:solidFill>
                <a:latin typeface="Garamond" panose="02020404030301010803" pitchFamily="18" charset="0"/>
              </a:rPr>
              <a:t>N</a:t>
            </a:r>
            <a:r>
              <a:rPr lang="en-US" sz="1300" b="1" dirty="0">
                <a:solidFill>
                  <a:srgbClr val="00B050"/>
                </a:solidFill>
                <a:latin typeface="Garamond" panose="02020404030301010803" pitchFamily="18" charset="0"/>
              </a:rPr>
              <a:t>F</a:t>
            </a:r>
            <a:r>
              <a:rPr lang="en-US" sz="1300" b="1" dirty="0">
                <a:solidFill>
                  <a:schemeClr val="accent2">
                    <a:lumMod val="50000"/>
                  </a:schemeClr>
                </a:solidFill>
                <a:latin typeface="Garamond" panose="02020404030301010803" pitchFamily="18" charset="0"/>
              </a:rPr>
              <a:t>J</a:t>
            </a:r>
            <a:endParaRPr lang="ru-RU" sz="1300" dirty="0">
              <a:latin typeface="Garamond" panose="02020404030301010803" pitchFamily="18" charset="0"/>
            </a:endParaRPr>
          </a:p>
          <a:p>
            <a:pPr marL="342900" indent="-342900">
              <a:lnSpc>
                <a:spcPct val="120000"/>
              </a:lnSpc>
            </a:pPr>
            <a:endParaRPr sz="1200" dirty="0">
              <a:solidFill>
                <a:srgbClr val="01ABCF"/>
              </a:solidFill>
              <a:latin typeface="Garamond" panose="02020404030301010803" pitchFamily="18" charset="0"/>
            </a:endParaRPr>
          </a:p>
        </p:txBody>
      </p:sp>
      <p:pic>
        <p:nvPicPr>
          <p:cNvPr id="163" name="Google Shape;163;p38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68" y="1054492"/>
            <a:ext cx="1565981" cy="2254705"/>
          </a:xfrm>
          <a:prstGeom prst="wedgeEllipseCallout">
            <a:avLst>
              <a:gd name="adj1" fmla="val 25239"/>
              <a:gd name="adj2" fmla="val 28177"/>
            </a:avLst>
          </a:prstGeom>
          <a:noFill/>
          <a:ln w="9525" cap="flat" cmpd="sng">
            <a:solidFill>
              <a:srgbClr val="505670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7" name="Google Shape;144;p36"/>
          <p:cNvSpPr/>
          <p:nvPr/>
        </p:nvSpPr>
        <p:spPr>
          <a:xfrm>
            <a:off x="1402093" y="3821918"/>
            <a:ext cx="2413770" cy="45719"/>
          </a:xfrm>
          <a:custGeom>
            <a:avLst/>
            <a:gdLst/>
            <a:ahLst/>
            <a:cxnLst/>
            <a:rect l="l" t="t" r="r" b="b"/>
            <a:pathLst>
              <a:path w="127108" h="1657" extrusionOk="0">
                <a:moveTo>
                  <a:pt x="0" y="1657"/>
                </a:moveTo>
                <a:cubicBezTo>
                  <a:pt x="42250" y="-1532"/>
                  <a:pt x="84738" y="1008"/>
                  <a:pt x="127108" y="100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906" y="3479937"/>
            <a:ext cx="492742" cy="49274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032" y="4265624"/>
            <a:ext cx="626959" cy="62695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74" y="5547946"/>
            <a:ext cx="642806" cy="64280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27" y="5086963"/>
            <a:ext cx="680244" cy="6802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14" y="3637338"/>
            <a:ext cx="912999" cy="5751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56" y="4993721"/>
            <a:ext cx="1267663" cy="89482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707" y="4874653"/>
            <a:ext cx="1157078" cy="1013890"/>
          </a:xfrm>
          <a:prstGeom prst="rect">
            <a:avLst/>
          </a:prstGeom>
        </p:spPr>
      </p:pic>
      <p:sp>
        <p:nvSpPr>
          <p:cNvPr id="14" name="Google Shape;162;p38">
            <a:extLst>
              <a:ext uri="{FF2B5EF4-FFF2-40B4-BE49-F238E27FC236}">
                <a16:creationId xmlns:a16="http://schemas.microsoft.com/office/drawing/2014/main" id="{71A955A1-F1DB-4AF8-ADBB-D86AAA4C978A}"/>
              </a:ext>
            </a:extLst>
          </p:cNvPr>
          <p:cNvSpPr txBox="1">
            <a:spLocks/>
          </p:cNvSpPr>
          <p:nvPr/>
        </p:nvSpPr>
        <p:spPr>
          <a:xfrm>
            <a:off x="1811700" y="5419782"/>
            <a:ext cx="1381430" cy="57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05670"/>
              </a:buClr>
              <a:buSzPts val="2400"/>
              <a:buFont typeface="Varela Round"/>
              <a:buChar char="▧"/>
              <a:defRPr sz="24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○"/>
              <a:defRPr sz="20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■"/>
              <a:defRPr sz="20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>
              <a:lnSpc>
                <a:spcPct val="120000"/>
              </a:lnSpc>
              <a:buSzPct val="150000"/>
              <a:buNone/>
            </a:pPr>
            <a:r>
              <a:rPr lang="en-US" sz="1300" dirty="0">
                <a:latin typeface="Garamond" panose="02020404030301010803" pitchFamily="18" charset="0"/>
              </a:rPr>
              <a:t>– ‘</a:t>
            </a:r>
            <a:r>
              <a:rPr lang="en-US" sz="1300" i="1" dirty="0">
                <a:latin typeface="Garamond" panose="02020404030301010803" pitchFamily="18" charset="0"/>
              </a:rPr>
              <a:t>The Protagonist</a:t>
            </a:r>
            <a:r>
              <a:rPr lang="en-US" sz="1300" dirty="0">
                <a:latin typeface="Garamond" panose="02020404030301010803" pitchFamily="18" charset="0"/>
              </a:rPr>
              <a:t>’</a:t>
            </a:r>
          </a:p>
          <a:p>
            <a:pPr marL="342900" indent="-342900">
              <a:lnSpc>
                <a:spcPct val="120000"/>
              </a:lnSpc>
            </a:pPr>
            <a:endParaRPr lang="en-US" sz="1200" dirty="0">
              <a:solidFill>
                <a:srgbClr val="01ABCF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4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3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63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600"/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0"/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5" fill="hold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6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930"/>
                            </p:stCondLst>
                            <p:childTnLst>
                              <p:par>
                                <p:cTn id="70" presetID="13" presetClass="entr" presetSubtype="32" fill="hold" nodeType="after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02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5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750"/>
                                        <p:tgtEl>
                                          <p:spTgt spid="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6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  <p:bldP spid="160" grpId="1"/>
      <p:bldP spid="161" grpId="0" build="p"/>
      <p:bldP spid="162" grpId="0" uiExpand="1" build="p"/>
      <p:bldP spid="1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0;p47"/>
          <p:cNvSpPr txBox="1">
            <a:spLocks/>
          </p:cNvSpPr>
          <p:nvPr/>
        </p:nvSpPr>
        <p:spPr>
          <a:xfrm>
            <a:off x="3349810" y="651675"/>
            <a:ext cx="2436630" cy="9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3600" dirty="0">
                <a:solidFill>
                  <a:srgbClr val="979CB8"/>
                </a:solidFill>
                <a:latin typeface="Shadows Into Light" panose="020B0604020202020204" charset="0"/>
              </a:rPr>
              <a:t>Prerequisites</a:t>
            </a:r>
          </a:p>
        </p:txBody>
      </p:sp>
      <p:sp>
        <p:nvSpPr>
          <p:cNvPr id="23" name="Полилиния 22"/>
          <p:cNvSpPr/>
          <p:nvPr/>
        </p:nvSpPr>
        <p:spPr>
          <a:xfrm>
            <a:off x="2191428" y="1804149"/>
            <a:ext cx="2438400" cy="2438400"/>
          </a:xfrm>
          <a:custGeom>
            <a:avLst/>
            <a:gdLst>
              <a:gd name="connsiteX0" fmla="*/ 0 w 2438400"/>
              <a:gd name="connsiteY0" fmla="*/ 1219200 h 2438400"/>
              <a:gd name="connsiteX1" fmla="*/ 1219200 w 2438400"/>
              <a:gd name="connsiteY1" fmla="*/ 0 h 2438400"/>
              <a:gd name="connsiteX2" fmla="*/ 2438400 w 2438400"/>
              <a:gd name="connsiteY2" fmla="*/ 1219200 h 2438400"/>
              <a:gd name="connsiteX3" fmla="*/ 1219200 w 2438400"/>
              <a:gd name="connsiteY3" fmla="*/ 2438400 h 2438400"/>
              <a:gd name="connsiteX4" fmla="*/ 0 w 2438400"/>
              <a:gd name="connsiteY4" fmla="*/ 12192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0" y="1219200"/>
                </a:moveTo>
                <a:cubicBezTo>
                  <a:pt x="0" y="545854"/>
                  <a:pt x="545854" y="0"/>
                  <a:pt x="1219200" y="0"/>
                </a:cubicBez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25121" tIns="426720" rIns="325119" bIns="91440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800" b="1" i="0" u="none" kern="1200" dirty="0">
              <a:latin typeface="Garamond" panose="02020404030301010803" pitchFamily="18" charset="0"/>
            </a:endParaRPr>
          </a:p>
        </p:txBody>
      </p:sp>
      <p:sp>
        <p:nvSpPr>
          <p:cNvPr id="25" name="Полилиния 24"/>
          <p:cNvSpPr/>
          <p:nvPr/>
        </p:nvSpPr>
        <p:spPr>
          <a:xfrm>
            <a:off x="1311572" y="3328150"/>
            <a:ext cx="2438400" cy="2438400"/>
          </a:xfrm>
          <a:custGeom>
            <a:avLst/>
            <a:gdLst>
              <a:gd name="connsiteX0" fmla="*/ 0 w 2438400"/>
              <a:gd name="connsiteY0" fmla="*/ 1219200 h 2438400"/>
              <a:gd name="connsiteX1" fmla="*/ 1219200 w 2438400"/>
              <a:gd name="connsiteY1" fmla="*/ 0 h 2438400"/>
              <a:gd name="connsiteX2" fmla="*/ 2438400 w 2438400"/>
              <a:gd name="connsiteY2" fmla="*/ 1219200 h 2438400"/>
              <a:gd name="connsiteX3" fmla="*/ 1219200 w 2438400"/>
              <a:gd name="connsiteY3" fmla="*/ 2438400 h 2438400"/>
              <a:gd name="connsiteX4" fmla="*/ 0 w 2438400"/>
              <a:gd name="connsiteY4" fmla="*/ 12192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0" y="1219200"/>
                </a:moveTo>
                <a:cubicBezTo>
                  <a:pt x="0" y="545854"/>
                  <a:pt x="545854" y="0"/>
                  <a:pt x="1219200" y="0"/>
                </a:cubicBez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alpha val="50000"/>
              <a:hueOff val="2387787"/>
              <a:satOff val="-22785"/>
              <a:lumOff val="-7059"/>
              <a:alphaOff val="0"/>
            </a:schemeClr>
          </a:fillRef>
          <a:effectRef idx="0">
            <a:schemeClr val="accent2">
              <a:alpha val="50000"/>
              <a:hueOff val="2387787"/>
              <a:satOff val="-22785"/>
              <a:lumOff val="-7059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29617" tIns="629920" rIns="745743" bIns="46736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800" b="1" i="0" u="none" kern="1200" dirty="0">
              <a:latin typeface="Garamond" panose="02020404030301010803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624" y="4414757"/>
            <a:ext cx="2491199" cy="166079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957" y="2168947"/>
            <a:ext cx="2831637" cy="1769773"/>
          </a:xfrm>
          <a:prstGeom prst="rect">
            <a:avLst/>
          </a:prstGeom>
          <a:effectLst>
            <a:glow rad="114300">
              <a:srgbClr val="D0C0AB"/>
            </a:glo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676" y="901045"/>
            <a:ext cx="1720094" cy="103205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50" y="945869"/>
            <a:ext cx="1526991" cy="1190331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101600"/>
          </a:effectLst>
        </p:spPr>
      </p:pic>
      <p:cxnSp>
        <p:nvCxnSpPr>
          <p:cNvPr id="13" name="Прямая соединительная линия 12"/>
          <p:cNvCxnSpPr/>
          <p:nvPr/>
        </p:nvCxnSpPr>
        <p:spPr>
          <a:xfrm flipV="1">
            <a:off x="3405536" y="1471253"/>
            <a:ext cx="2372880" cy="57085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3405536" y="1562176"/>
            <a:ext cx="2372880" cy="39544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230;p47"/>
          <p:cNvSpPr txBox="1">
            <a:spLocks/>
          </p:cNvSpPr>
          <p:nvPr/>
        </p:nvSpPr>
        <p:spPr>
          <a:xfrm>
            <a:off x="2485037" y="2560043"/>
            <a:ext cx="1840997" cy="4376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1800" b="1" dirty="0">
                <a:solidFill>
                  <a:schemeClr val="tx1"/>
                </a:solidFill>
                <a:latin typeface="Garamond" panose="02020404030301010803" pitchFamily="18" charset="0"/>
              </a:rPr>
              <a:t>Desire to Create</a:t>
            </a:r>
          </a:p>
        </p:txBody>
      </p:sp>
      <p:sp>
        <p:nvSpPr>
          <p:cNvPr id="33" name="Google Shape;230;p47"/>
          <p:cNvSpPr txBox="1">
            <a:spLocks/>
          </p:cNvSpPr>
          <p:nvPr/>
        </p:nvSpPr>
        <p:spPr>
          <a:xfrm>
            <a:off x="1512401" y="4200150"/>
            <a:ext cx="1643176" cy="6764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1800" b="1" dirty="0">
                <a:solidFill>
                  <a:schemeClr val="tx1"/>
                </a:solidFill>
                <a:latin typeface="Garamond" panose="02020404030301010803" pitchFamily="18" charset="0"/>
              </a:rPr>
              <a:t>Academic Background</a:t>
            </a:r>
          </a:p>
        </p:txBody>
      </p:sp>
      <p:sp>
        <p:nvSpPr>
          <p:cNvPr id="24" name="Полилиния 23"/>
          <p:cNvSpPr/>
          <p:nvPr/>
        </p:nvSpPr>
        <p:spPr>
          <a:xfrm>
            <a:off x="3053387" y="3328150"/>
            <a:ext cx="2438400" cy="2438400"/>
          </a:xfrm>
          <a:custGeom>
            <a:avLst/>
            <a:gdLst>
              <a:gd name="connsiteX0" fmla="*/ 0 w 2438400"/>
              <a:gd name="connsiteY0" fmla="*/ 1219200 h 2438400"/>
              <a:gd name="connsiteX1" fmla="*/ 1219200 w 2438400"/>
              <a:gd name="connsiteY1" fmla="*/ 0 h 2438400"/>
              <a:gd name="connsiteX2" fmla="*/ 2438400 w 2438400"/>
              <a:gd name="connsiteY2" fmla="*/ 1219200 h 2438400"/>
              <a:gd name="connsiteX3" fmla="*/ 1219200 w 2438400"/>
              <a:gd name="connsiteY3" fmla="*/ 2438400 h 2438400"/>
              <a:gd name="connsiteX4" fmla="*/ 0 w 2438400"/>
              <a:gd name="connsiteY4" fmla="*/ 12192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0" y="1219200"/>
                </a:moveTo>
                <a:cubicBezTo>
                  <a:pt x="0" y="545854"/>
                  <a:pt x="545854" y="0"/>
                  <a:pt x="1219200" y="0"/>
                </a:cubicBez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alpha val="50000"/>
              <a:hueOff val="1193893"/>
              <a:satOff val="-11392"/>
              <a:lumOff val="-3530"/>
              <a:alphaOff val="0"/>
            </a:schemeClr>
          </a:fillRef>
          <a:effectRef idx="0">
            <a:schemeClr val="accent2">
              <a:alpha val="50000"/>
              <a:hueOff val="1193893"/>
              <a:satOff val="-11392"/>
              <a:lumOff val="-353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745744" tIns="629920" rIns="229616" bIns="46736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800" b="1" i="0" u="none" kern="1200" dirty="0">
              <a:latin typeface="Garamond" panose="02020404030301010803" pitchFamily="18" charset="0"/>
            </a:endParaRPr>
          </a:p>
        </p:txBody>
      </p:sp>
      <p:sp>
        <p:nvSpPr>
          <p:cNvPr id="34" name="Google Shape;230;p47"/>
          <p:cNvSpPr txBox="1">
            <a:spLocks/>
          </p:cNvSpPr>
          <p:nvPr/>
        </p:nvSpPr>
        <p:spPr>
          <a:xfrm>
            <a:off x="3715533" y="4242549"/>
            <a:ext cx="1643176" cy="6764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1800" b="1" dirty="0">
                <a:solidFill>
                  <a:schemeClr val="tx1"/>
                </a:solidFill>
                <a:latin typeface="Garamond" panose="02020404030301010803" pitchFamily="18" charset="0"/>
              </a:rPr>
              <a:t>Passion for Video Games</a:t>
            </a:r>
          </a:p>
        </p:txBody>
      </p:sp>
      <p:cxnSp>
        <p:nvCxnSpPr>
          <p:cNvPr id="15" name="Google Shape;145;p36"/>
          <p:cNvCxnSpPr/>
          <p:nvPr/>
        </p:nvCxnSpPr>
        <p:spPr>
          <a:xfrm flipV="1">
            <a:off x="3405536" y="3324571"/>
            <a:ext cx="1941546" cy="69654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stealth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3543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 animBg="1"/>
      <p:bldP spid="25" grpId="0" animBg="1"/>
      <p:bldP spid="32" grpId="0"/>
      <p:bldP spid="33" grpId="0"/>
      <p:bldP spid="24" grpId="0" animBg="1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2"/>
          <p:cNvCxnSpPr/>
          <p:nvPr/>
        </p:nvCxnSpPr>
        <p:spPr>
          <a:xfrm flipV="1">
            <a:off x="3101788" y="1428750"/>
            <a:ext cx="2949762" cy="104216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3101788" y="1536700"/>
            <a:ext cx="2937062" cy="59019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51;p37"/>
          <p:cNvSpPr txBox="1">
            <a:spLocks/>
          </p:cNvSpPr>
          <p:nvPr/>
        </p:nvSpPr>
        <p:spPr>
          <a:xfrm>
            <a:off x="2928471" y="825740"/>
            <a:ext cx="3276262" cy="7875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4000" dirty="0">
                <a:solidFill>
                  <a:srgbClr val="979CB8"/>
                </a:solidFill>
                <a:latin typeface="Shadows Into Light" panose="020B0604020202020204" charset="0"/>
              </a:rPr>
              <a:t>My Global Goals</a:t>
            </a:r>
          </a:p>
        </p:txBody>
      </p:sp>
      <p:sp>
        <p:nvSpPr>
          <p:cNvPr id="17" name="Google Shape;152;p37"/>
          <p:cNvSpPr txBox="1"/>
          <p:nvPr/>
        </p:nvSpPr>
        <p:spPr>
          <a:xfrm>
            <a:off x="1101074" y="2290158"/>
            <a:ext cx="3318525" cy="2671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1ABCF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Gamification: Learning through Playing</a:t>
            </a:r>
            <a:endParaRPr b="1" dirty="0">
              <a:solidFill>
                <a:srgbClr val="01ABCF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Any information can be conveyed</a:t>
            </a: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endParaRPr lang="en-US"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Improving perception through gameplay</a:t>
            </a:r>
            <a:endParaRPr lang="ru-RU"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Education: direct and indirect</a:t>
            </a:r>
            <a:endParaRPr lang="ru-RU"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How games affect human development?</a:t>
            </a:r>
            <a:endParaRPr lang="ru-RU"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Different</a:t>
            </a:r>
            <a:r>
              <a:rPr lang="ru-RU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 </a:t>
            </a: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benefits for different</a:t>
            </a:r>
            <a:endParaRPr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18" name="Google Shape;153;p37"/>
          <p:cNvSpPr txBox="1"/>
          <p:nvPr/>
        </p:nvSpPr>
        <p:spPr>
          <a:xfrm>
            <a:off x="4717908" y="2281193"/>
            <a:ext cx="3324900" cy="2680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1ABCF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Make a difference</a:t>
            </a: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Games that promote change</a:t>
            </a:r>
            <a:endParaRPr lang="ru-RU"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Games that help overcome</a:t>
            </a:r>
          </a:p>
          <a:p>
            <a:pPr lvl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                </a:t>
            </a: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Games as self-reflection tools</a:t>
            </a:r>
            <a:endParaRPr lang="ru-RU"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Games as a means of self-awareness</a:t>
            </a:r>
            <a:endParaRPr lang="ru-RU"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Games as an art for everyone</a:t>
            </a:r>
            <a:endParaRPr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19" name="Google Shape;145;p36"/>
          <p:cNvCxnSpPr/>
          <p:nvPr/>
        </p:nvCxnSpPr>
        <p:spPr>
          <a:xfrm flipH="1" flipV="1">
            <a:off x="5003460" y="1666233"/>
            <a:ext cx="1307693" cy="763202"/>
          </a:xfrm>
          <a:prstGeom prst="straightConnector1">
            <a:avLst/>
          </a:prstGeom>
          <a:noFill/>
          <a:ln w="9525" cap="flat" cmpd="sng">
            <a:solidFill>
              <a:srgbClr val="979CB8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20" name="Google Shape;145;p36"/>
          <p:cNvCxnSpPr/>
          <p:nvPr/>
        </p:nvCxnSpPr>
        <p:spPr>
          <a:xfrm flipV="1">
            <a:off x="2928471" y="1666232"/>
            <a:ext cx="1354363" cy="763203"/>
          </a:xfrm>
          <a:prstGeom prst="straightConnector1">
            <a:avLst/>
          </a:prstGeom>
          <a:noFill/>
          <a:ln w="9525" cap="flat" cmpd="sng">
            <a:solidFill>
              <a:srgbClr val="979CB8"/>
            </a:solidFill>
            <a:prstDash val="dash"/>
            <a:round/>
            <a:headEnd type="stealth" w="med" len="med"/>
            <a:tailEnd type="none" w="med" len="med"/>
          </a:ln>
        </p:spPr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50" y="767269"/>
            <a:ext cx="1587038" cy="1527524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931" y="957661"/>
            <a:ext cx="1792544" cy="123237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360" y="4826977"/>
            <a:ext cx="3027094" cy="122213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5" name="Google Shape;152;p37"/>
          <p:cNvSpPr txBox="1"/>
          <p:nvPr/>
        </p:nvSpPr>
        <p:spPr>
          <a:xfrm>
            <a:off x="2114682" y="2900123"/>
            <a:ext cx="1462236" cy="49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in different ways</a:t>
            </a:r>
            <a:endParaRPr lang="ru-RU"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0" name="Google Shape;153;p37"/>
          <p:cNvSpPr txBox="1"/>
          <p:nvPr/>
        </p:nvSpPr>
        <p:spPr>
          <a:xfrm>
            <a:off x="5843038" y="3265481"/>
            <a:ext cx="1368962" cy="49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life’s challenges</a:t>
            </a:r>
            <a:endParaRPr lang="ru-RU"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41" name="Google Shape;152;p37"/>
          <p:cNvSpPr txBox="1"/>
          <p:nvPr/>
        </p:nvSpPr>
        <p:spPr>
          <a:xfrm>
            <a:off x="2346231" y="4578333"/>
            <a:ext cx="1106717" cy="50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professions</a:t>
            </a:r>
            <a:endParaRPr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20713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6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7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21" presetClass="entr" presetSubtype="1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65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9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1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4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6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"/>
                            </p:stCondLst>
                            <p:childTnLst>
                              <p:par>
                                <p:cTn id="63" presetID="16" presetClass="entr" presetSubtype="37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600"/>
                            </p:stCondLst>
                            <p:childTnLst>
                              <p:par>
                                <p:cTn id="67" presetID="14" presetClass="entr" presetSubtype="5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6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4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75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6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4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75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65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75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9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75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5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9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2"/>
          <p:cNvCxnSpPr/>
          <p:nvPr/>
        </p:nvCxnSpPr>
        <p:spPr>
          <a:xfrm flipV="1">
            <a:off x="2824114" y="1434353"/>
            <a:ext cx="3583219" cy="129242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2824114" y="1550894"/>
            <a:ext cx="3594615" cy="71721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238;p48"/>
          <p:cNvSpPr txBox="1">
            <a:spLocks/>
          </p:cNvSpPr>
          <p:nvPr/>
        </p:nvSpPr>
        <p:spPr>
          <a:xfrm>
            <a:off x="1135530" y="887512"/>
            <a:ext cx="7088100" cy="644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3000" dirty="0">
                <a:solidFill>
                  <a:srgbClr val="979CB8"/>
                </a:solidFill>
                <a:latin typeface="Shadows Into Light" panose="020B0604020202020204" charset="0"/>
              </a:rPr>
              <a:t>Why Game Development?</a:t>
            </a:r>
          </a:p>
        </p:txBody>
      </p:sp>
      <p:sp>
        <p:nvSpPr>
          <p:cNvPr id="23" name="Google Shape;239;p48"/>
          <p:cNvSpPr/>
          <p:nvPr/>
        </p:nvSpPr>
        <p:spPr>
          <a:xfrm>
            <a:off x="1700096" y="3581815"/>
            <a:ext cx="1369800" cy="87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265" y="45896"/>
                </a:moveTo>
                <a:lnTo>
                  <a:pt x="0" y="58007"/>
                </a:lnTo>
                <a:lnTo>
                  <a:pt x="29081" y="120000"/>
                </a:lnTo>
                <a:lnTo>
                  <a:pt x="120000" y="72031"/>
                </a:lnTo>
                <a:lnTo>
                  <a:pt x="120000" y="0"/>
                </a:lnTo>
                <a:lnTo>
                  <a:pt x="33265" y="45896"/>
                </a:lnTo>
                <a:close/>
              </a:path>
            </a:pathLst>
          </a:custGeom>
          <a:solidFill>
            <a:srgbClr val="677E1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0;p48"/>
          <p:cNvSpPr/>
          <p:nvPr/>
        </p:nvSpPr>
        <p:spPr>
          <a:xfrm>
            <a:off x="1518406" y="1838241"/>
            <a:ext cx="1770300" cy="224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20000"/>
                </a:lnTo>
                <a:lnTo>
                  <a:pt x="120000" y="93236"/>
                </a:lnTo>
                <a:lnTo>
                  <a:pt x="120000" y="0"/>
                </a:lnTo>
                <a:close/>
              </a:path>
            </a:pathLst>
          </a:custGeom>
          <a:solidFill>
            <a:srgbClr val="AAC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" name="Google Shape;241;p48"/>
          <p:cNvSpPr/>
          <p:nvPr/>
        </p:nvSpPr>
        <p:spPr>
          <a:xfrm>
            <a:off x="2032030" y="3956334"/>
            <a:ext cx="1037700" cy="50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21414" y="35916"/>
                </a:lnTo>
                <a:lnTo>
                  <a:pt x="55622" y="36194"/>
                </a:lnTo>
                <a:lnTo>
                  <a:pt x="89158" y="3341"/>
                </a:lnTo>
                <a:lnTo>
                  <a:pt x="91582" y="0"/>
                </a:lnTo>
                <a:lnTo>
                  <a:pt x="119999" y="36194"/>
                </a:lnTo>
                <a:lnTo>
                  <a:pt x="0" y="120000"/>
                </a:lnTo>
                <a:close/>
              </a:path>
            </a:pathLst>
          </a:custGeom>
          <a:solidFill>
            <a:srgbClr val="7F9B1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42;p48"/>
          <p:cNvSpPr/>
          <p:nvPr/>
        </p:nvSpPr>
        <p:spPr>
          <a:xfrm>
            <a:off x="2217214" y="3956842"/>
            <a:ext cx="606900" cy="79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2664"/>
                </a:moveTo>
                <a:lnTo>
                  <a:pt x="58963" y="119999"/>
                </a:lnTo>
                <a:lnTo>
                  <a:pt x="120000" y="0"/>
                </a:lnTo>
                <a:lnTo>
                  <a:pt x="0" y="22664"/>
                </a:lnTo>
                <a:close/>
              </a:path>
            </a:pathLst>
          </a:custGeom>
          <a:solidFill>
            <a:srgbClr val="BEE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43;p48"/>
          <p:cNvSpPr/>
          <p:nvPr/>
        </p:nvSpPr>
        <p:spPr>
          <a:xfrm>
            <a:off x="3863365" y="3583630"/>
            <a:ext cx="1369800" cy="87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265" y="45896"/>
                </a:moveTo>
                <a:lnTo>
                  <a:pt x="0" y="58007"/>
                </a:lnTo>
                <a:lnTo>
                  <a:pt x="29081" y="120000"/>
                </a:lnTo>
                <a:lnTo>
                  <a:pt x="120000" y="72031"/>
                </a:lnTo>
                <a:lnTo>
                  <a:pt x="120000" y="0"/>
                </a:lnTo>
                <a:lnTo>
                  <a:pt x="33265" y="45896"/>
                </a:lnTo>
                <a:close/>
              </a:path>
            </a:pathLst>
          </a:custGeom>
          <a:solidFill>
            <a:srgbClr val="005F7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44;p48"/>
          <p:cNvSpPr/>
          <p:nvPr/>
        </p:nvSpPr>
        <p:spPr>
          <a:xfrm>
            <a:off x="3686850" y="1838241"/>
            <a:ext cx="1770300" cy="224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20000"/>
                </a:lnTo>
                <a:lnTo>
                  <a:pt x="120000" y="93236"/>
                </a:lnTo>
                <a:lnTo>
                  <a:pt x="120000" y="0"/>
                </a:lnTo>
                <a:close/>
              </a:path>
            </a:pathLst>
          </a:custGeom>
          <a:solidFill>
            <a:srgbClr val="01AB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45;p48"/>
          <p:cNvSpPr/>
          <p:nvPr/>
        </p:nvSpPr>
        <p:spPr>
          <a:xfrm>
            <a:off x="4200474" y="3961160"/>
            <a:ext cx="1037700" cy="50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21414" y="35916"/>
                </a:lnTo>
                <a:lnTo>
                  <a:pt x="55622" y="36194"/>
                </a:lnTo>
                <a:lnTo>
                  <a:pt x="89158" y="3341"/>
                </a:lnTo>
                <a:lnTo>
                  <a:pt x="91582" y="0"/>
                </a:lnTo>
                <a:lnTo>
                  <a:pt x="119999" y="36194"/>
                </a:lnTo>
                <a:lnTo>
                  <a:pt x="0" y="120000"/>
                </a:lnTo>
                <a:close/>
              </a:path>
            </a:pathLst>
          </a:custGeom>
          <a:solidFill>
            <a:srgbClr val="0083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246;p48"/>
          <p:cNvSpPr/>
          <p:nvPr/>
        </p:nvSpPr>
        <p:spPr>
          <a:xfrm>
            <a:off x="4385657" y="3945845"/>
            <a:ext cx="606900" cy="79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2664"/>
                </a:moveTo>
                <a:lnTo>
                  <a:pt x="58963" y="119999"/>
                </a:lnTo>
                <a:lnTo>
                  <a:pt x="120000" y="0"/>
                </a:lnTo>
                <a:lnTo>
                  <a:pt x="0" y="22664"/>
                </a:lnTo>
                <a:close/>
              </a:path>
            </a:pathLst>
          </a:custGeom>
          <a:solidFill>
            <a:srgbClr val="01CC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247;p48"/>
          <p:cNvSpPr/>
          <p:nvPr/>
        </p:nvSpPr>
        <p:spPr>
          <a:xfrm>
            <a:off x="6036984" y="3579783"/>
            <a:ext cx="1369800" cy="87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265" y="45896"/>
                </a:moveTo>
                <a:lnTo>
                  <a:pt x="0" y="58007"/>
                </a:lnTo>
                <a:lnTo>
                  <a:pt x="29081" y="120000"/>
                </a:lnTo>
                <a:lnTo>
                  <a:pt x="120000" y="72031"/>
                </a:lnTo>
                <a:lnTo>
                  <a:pt x="120000" y="0"/>
                </a:lnTo>
                <a:lnTo>
                  <a:pt x="33265" y="45896"/>
                </a:lnTo>
                <a:close/>
              </a:path>
            </a:pathLst>
          </a:custGeom>
          <a:solidFill>
            <a:srgbClr val="9B6B0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248;p48"/>
          <p:cNvSpPr/>
          <p:nvPr/>
        </p:nvSpPr>
        <p:spPr>
          <a:xfrm>
            <a:off x="5855294" y="1834959"/>
            <a:ext cx="1770300" cy="224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20000"/>
                </a:lnTo>
                <a:lnTo>
                  <a:pt x="120000" y="93236"/>
                </a:lnTo>
                <a:lnTo>
                  <a:pt x="120000" y="0"/>
                </a:lnTo>
                <a:close/>
              </a:path>
            </a:pathLst>
          </a:custGeom>
          <a:solidFill>
            <a:srgbClr val="F9AC0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249;p48"/>
          <p:cNvSpPr/>
          <p:nvPr/>
        </p:nvSpPr>
        <p:spPr>
          <a:xfrm>
            <a:off x="6368918" y="3961160"/>
            <a:ext cx="1037700" cy="50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21414" y="35916"/>
                </a:lnTo>
                <a:lnTo>
                  <a:pt x="55622" y="36194"/>
                </a:lnTo>
                <a:lnTo>
                  <a:pt x="89158" y="3341"/>
                </a:lnTo>
                <a:lnTo>
                  <a:pt x="91582" y="0"/>
                </a:lnTo>
                <a:lnTo>
                  <a:pt x="119999" y="36194"/>
                </a:lnTo>
                <a:lnTo>
                  <a:pt x="0" y="120000"/>
                </a:lnTo>
                <a:close/>
              </a:path>
            </a:pathLst>
          </a:custGeom>
          <a:solidFill>
            <a:srgbClr val="C487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250;p48"/>
          <p:cNvSpPr/>
          <p:nvPr/>
        </p:nvSpPr>
        <p:spPr>
          <a:xfrm>
            <a:off x="6554102" y="3943230"/>
            <a:ext cx="606900" cy="79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2664"/>
                </a:moveTo>
                <a:lnTo>
                  <a:pt x="58963" y="119999"/>
                </a:lnTo>
                <a:lnTo>
                  <a:pt x="120000" y="0"/>
                </a:lnTo>
                <a:lnTo>
                  <a:pt x="0" y="22664"/>
                </a:lnTo>
                <a:close/>
              </a:path>
            </a:pathLst>
          </a:custGeom>
          <a:solidFill>
            <a:srgbClr val="FFB008">
              <a:alpha val="9392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251;p48"/>
          <p:cNvSpPr txBox="1"/>
          <p:nvPr/>
        </p:nvSpPr>
        <p:spPr>
          <a:xfrm>
            <a:off x="1556237" y="3050776"/>
            <a:ext cx="1657500" cy="4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Creativity</a:t>
            </a:r>
            <a:endParaRPr sz="2400" b="0" i="0" u="none" strike="noStrike" cap="none" dirty="0">
              <a:solidFill>
                <a:srgbClr val="FFFF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38" name="Google Shape;252;p48"/>
          <p:cNvSpPr txBox="1"/>
          <p:nvPr/>
        </p:nvSpPr>
        <p:spPr>
          <a:xfrm>
            <a:off x="3725657" y="3071761"/>
            <a:ext cx="1657500" cy="37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 dirty="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Research</a:t>
            </a:r>
            <a:endParaRPr sz="2400" b="0" i="0" u="none" strike="noStrike" cap="none" dirty="0">
              <a:solidFill>
                <a:srgbClr val="FFFF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39" name="Google Shape;253;p48"/>
          <p:cNvSpPr txBox="1"/>
          <p:nvPr/>
        </p:nvSpPr>
        <p:spPr>
          <a:xfrm>
            <a:off x="5911694" y="3088207"/>
            <a:ext cx="1657500" cy="342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 dirty="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Communication</a:t>
            </a:r>
            <a:endParaRPr sz="2400" b="0" i="0" u="none" strike="noStrike" cap="none" dirty="0">
              <a:solidFill>
                <a:srgbClr val="FFFF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42" name="Google Shape;257;p48"/>
          <p:cNvSpPr txBox="1"/>
          <p:nvPr/>
        </p:nvSpPr>
        <p:spPr>
          <a:xfrm>
            <a:off x="1505931" y="4759375"/>
            <a:ext cx="1808444" cy="1343975"/>
          </a:xfrm>
          <a:prstGeom prst="rect">
            <a:avLst/>
          </a:prstGeom>
          <a:solidFill>
            <a:srgbClr val="AACF20"/>
          </a:solidFill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Several professions</a:t>
            </a:r>
          </a:p>
          <a:p>
            <a:pPr lvl="0" rtl="0">
              <a:spcAft>
                <a:spcPts val="0"/>
              </a:spcAft>
              <a:buClr>
                <a:schemeClr val="bg1"/>
              </a:buClr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       in one</a:t>
            </a:r>
            <a:endParaRPr lang="ru-RU" sz="1350" dirty="0">
              <a:solidFill>
                <a:schemeClr val="bg1"/>
              </a:solidFill>
              <a:latin typeface="Garamond" panose="02020404030301010803" pitchFamily="18" charset="0"/>
              <a:ea typeface="Shadows Into Light"/>
              <a:cs typeface="Varela Round" panose="020B0604020202020204" charset="-79"/>
              <a:sym typeface="Shadows Into Light"/>
            </a:endParaRPr>
          </a:p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Synergy with the </a:t>
            </a:r>
          </a:p>
          <a:p>
            <a:pPr lvl="0" rtl="0">
              <a:spcAft>
                <a:spcPts val="0"/>
              </a:spcAft>
              <a:buClr>
                <a:schemeClr val="bg1"/>
              </a:buClr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      most of my hobbies</a:t>
            </a:r>
            <a:endParaRPr sz="1350" dirty="0">
              <a:solidFill>
                <a:schemeClr val="bg1"/>
              </a:solidFill>
              <a:latin typeface="Garamond" panose="02020404030301010803" pitchFamily="18" charset="0"/>
              <a:ea typeface="Shadows Into Light"/>
              <a:cs typeface="Varela Round" panose="020B0604020202020204" charset="-79"/>
              <a:sym typeface="Shadows Into Light"/>
            </a:endParaRPr>
          </a:p>
        </p:txBody>
      </p:sp>
      <p:sp>
        <p:nvSpPr>
          <p:cNvPr id="43" name="Google Shape;258;p48"/>
          <p:cNvSpPr/>
          <p:nvPr/>
        </p:nvSpPr>
        <p:spPr>
          <a:xfrm>
            <a:off x="2129131" y="2189425"/>
            <a:ext cx="548889" cy="658688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59;p48"/>
          <p:cNvSpPr/>
          <p:nvPr/>
        </p:nvSpPr>
        <p:spPr>
          <a:xfrm>
            <a:off x="4186940" y="2150176"/>
            <a:ext cx="770118" cy="737185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60;p48"/>
          <p:cNvSpPr/>
          <p:nvPr/>
        </p:nvSpPr>
        <p:spPr>
          <a:xfrm>
            <a:off x="6407333" y="2183108"/>
            <a:ext cx="666288" cy="671320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57;p48"/>
          <p:cNvSpPr txBox="1"/>
          <p:nvPr/>
        </p:nvSpPr>
        <p:spPr>
          <a:xfrm>
            <a:off x="3686830" y="4750410"/>
            <a:ext cx="1770319" cy="1352940"/>
          </a:xfrm>
          <a:prstGeom prst="rect">
            <a:avLst/>
          </a:prstGeom>
          <a:solidFill>
            <a:srgbClr val="01ABCF"/>
          </a:solidFill>
          <a:ln/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Plenty of room for</a:t>
            </a:r>
          </a:p>
          <a:p>
            <a:pPr lvl="0" rtl="0">
              <a:spcAft>
                <a:spcPts val="0"/>
              </a:spcAft>
              <a:buClr>
                <a:schemeClr val="bg1"/>
              </a:buClr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       personal growth</a:t>
            </a:r>
            <a:endParaRPr lang="ru-RU" sz="1350" dirty="0">
              <a:solidFill>
                <a:schemeClr val="bg1"/>
              </a:solidFill>
              <a:latin typeface="Garamond" panose="02020404030301010803" pitchFamily="18" charset="0"/>
              <a:ea typeface="Shadows Into Light"/>
              <a:cs typeface="Varela Round" panose="020B0604020202020204" charset="-79"/>
              <a:sym typeface="Shadows Into Light"/>
            </a:endParaRPr>
          </a:p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Developing skills </a:t>
            </a:r>
          </a:p>
          <a:p>
            <a:pPr lvl="0" rtl="0">
              <a:spcAft>
                <a:spcPts val="0"/>
              </a:spcAft>
              <a:buClr>
                <a:schemeClr val="bg1"/>
              </a:buClr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       in multiple areas</a:t>
            </a:r>
            <a:endParaRPr sz="1350" dirty="0">
              <a:solidFill>
                <a:schemeClr val="bg1"/>
              </a:solidFill>
              <a:latin typeface="Garamond" panose="02020404030301010803" pitchFamily="18" charset="0"/>
              <a:ea typeface="Shadows Into Light"/>
              <a:cs typeface="Varela Round" panose="020B0604020202020204" charset="-79"/>
              <a:sym typeface="Shadows Into Light"/>
            </a:endParaRPr>
          </a:p>
        </p:txBody>
      </p:sp>
      <p:sp>
        <p:nvSpPr>
          <p:cNvPr id="47" name="Google Shape;257;p48"/>
          <p:cNvSpPr txBox="1"/>
          <p:nvPr/>
        </p:nvSpPr>
        <p:spPr>
          <a:xfrm>
            <a:off x="5855294" y="4750410"/>
            <a:ext cx="1770300" cy="1352940"/>
          </a:xfrm>
          <a:prstGeom prst="rect">
            <a:avLst/>
          </a:prstGeom>
          <a:solidFill>
            <a:srgbClr val="F9AC08"/>
          </a:solidFill>
          <a:ln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Love to interact </a:t>
            </a:r>
          </a:p>
          <a:p>
            <a:pPr lvl="0" rtl="0">
              <a:spcAft>
                <a:spcPts val="0"/>
              </a:spcAft>
              <a:buClr>
                <a:schemeClr val="bg1"/>
              </a:buClr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       with people</a:t>
            </a:r>
            <a:endParaRPr lang="ru-RU" sz="1350" dirty="0">
              <a:solidFill>
                <a:schemeClr val="bg1"/>
              </a:solidFill>
              <a:latin typeface="Garamond" panose="02020404030301010803" pitchFamily="18" charset="0"/>
              <a:ea typeface="Shadows Into Light"/>
              <a:cs typeface="Varela Round" panose="020B0604020202020204" charset="-79"/>
              <a:sym typeface="Shadows Into Light"/>
            </a:endParaRPr>
          </a:p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Can easily find a </a:t>
            </a:r>
          </a:p>
          <a:p>
            <a:pPr lvl="0" rtl="0">
              <a:spcAft>
                <a:spcPts val="0"/>
              </a:spcAft>
              <a:buClr>
                <a:schemeClr val="bg1"/>
              </a:buClr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       common ground</a:t>
            </a:r>
            <a:endParaRPr sz="1350" dirty="0">
              <a:solidFill>
                <a:schemeClr val="bg1"/>
              </a:solidFill>
              <a:latin typeface="Garamond" panose="02020404030301010803" pitchFamily="18" charset="0"/>
              <a:ea typeface="Shadows Into Light"/>
              <a:cs typeface="Varela Round" panose="020B0604020202020204" charset="-79"/>
              <a:sym typeface="Shadows In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8994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25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75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75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75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75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25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75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25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75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5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22" presetClass="entr" presetSubtype="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250"/>
                            </p:stCondLst>
                            <p:childTnLst>
                              <p:par>
                                <p:cTn id="1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750"/>
                            </p:stCondLst>
                            <p:childTnLst>
                              <p:par>
                                <p:cTn id="1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250"/>
                            </p:stCondLst>
                            <p:childTnLst>
                              <p:par>
                                <p:cTn id="137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475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75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5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75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25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75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25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75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/>
      <p:bldP spid="38" grpId="0"/>
      <p:bldP spid="39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78" y="3315621"/>
            <a:ext cx="3931595" cy="288317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064" y="761124"/>
            <a:ext cx="3827902" cy="288317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4" y="793119"/>
            <a:ext cx="3359834" cy="2443925"/>
          </a:xfrm>
          <a:prstGeom prst="rect">
            <a:avLst/>
          </a:prstGeom>
        </p:spPr>
      </p:pic>
      <p:sp>
        <p:nvSpPr>
          <p:cNvPr id="371" name="Google Shape;371;p59"/>
          <p:cNvSpPr txBox="1">
            <a:spLocks noGrp="1"/>
          </p:cNvSpPr>
          <p:nvPr>
            <p:ph type="body" idx="4294967295"/>
          </p:nvPr>
        </p:nvSpPr>
        <p:spPr>
          <a:xfrm>
            <a:off x="5752285" y="4150295"/>
            <a:ext cx="1753027" cy="7499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Completed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88" y="3464551"/>
            <a:ext cx="3598153" cy="2159010"/>
          </a:xfrm>
          <a:prstGeom prst="rect">
            <a:avLst/>
          </a:prstGeom>
        </p:spPr>
      </p:pic>
      <p:sp>
        <p:nvSpPr>
          <p:cNvPr id="14" name="Google Shape;152;p37"/>
          <p:cNvSpPr txBox="1"/>
          <p:nvPr/>
        </p:nvSpPr>
        <p:spPr>
          <a:xfrm>
            <a:off x="1044688" y="3891620"/>
            <a:ext cx="1761269" cy="155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200" b="1" dirty="0">
                <a:latin typeface="Garamond" panose="02020404030301010803" pitchFamily="18" charset="0"/>
              </a:rPr>
              <a:t>Horror</a:t>
            </a: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200" i="1" dirty="0">
                <a:latin typeface="Garamond" panose="02020404030301010803" pitchFamily="18" charset="0"/>
              </a:rPr>
              <a:t>Overcome your fears</a:t>
            </a:r>
            <a:endParaRPr lang="ru-RU" sz="1200" i="1" dirty="0">
              <a:latin typeface="Garamond" panose="02020404030301010803" pitchFamily="18" charset="0"/>
            </a:endParaRPr>
          </a:p>
          <a:p>
            <a:pPr algn="ctr">
              <a:lnSpc>
                <a:spcPct val="110000"/>
              </a:lnSpc>
            </a:pPr>
            <a:endParaRPr lang="en-AU" sz="1200" i="1" dirty="0">
              <a:latin typeface="Garamond" panose="02020404030301010803" pitchFamily="18" charset="0"/>
            </a:endParaRP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Garamond" panose="02020404030301010803" pitchFamily="18" charset="0"/>
              </a:rPr>
              <a:t>Darkness around, your</a:t>
            </a:r>
            <a:endParaRPr lang="ru-RU" sz="1200" dirty="0">
              <a:latin typeface="Garamond" panose="02020404030301010803" pitchFamily="18" charset="0"/>
            </a:endParaRPr>
          </a:p>
          <a:p>
            <a:pPr algn="ctr">
              <a:lnSpc>
                <a:spcPct val="110000"/>
              </a:lnSpc>
            </a:pPr>
            <a:endParaRPr lang="en-AU" sz="1200" dirty="0">
              <a:latin typeface="Garamond" panose="02020404030301010803" pitchFamily="18" charset="0"/>
            </a:endParaRP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Garamond" panose="02020404030301010803" pitchFamily="18" charset="0"/>
              </a:rPr>
              <a:t>Light sources serve as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788" y="3921392"/>
            <a:ext cx="1828800" cy="1699761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3" name="Прямоугольник 2"/>
          <p:cNvSpPr/>
          <p:nvPr/>
        </p:nvSpPr>
        <p:spPr>
          <a:xfrm>
            <a:off x="2065588" y="3525554"/>
            <a:ext cx="1540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b="1" i="1" u="sng" dirty="0">
                <a:solidFill>
                  <a:schemeClr val="tx1"/>
                </a:solidFill>
                <a:latin typeface="Garamond" panose="02020404030301010803" pitchFamily="18" charset="0"/>
              </a:rPr>
              <a:t>Home in </a:t>
            </a:r>
            <a:r>
              <a:rPr lang="en-AU" b="1" i="1" u="sng">
                <a:solidFill>
                  <a:schemeClr val="tx1"/>
                </a:solidFill>
                <a:latin typeface="Garamond" panose="02020404030301010803" pitchFamily="18" charset="0"/>
              </a:rPr>
              <a:t>the dark</a:t>
            </a:r>
            <a:endParaRPr lang="en-AU" b="1" i="1" u="sng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24" y="916912"/>
            <a:ext cx="3520147" cy="2159010"/>
          </a:xfrm>
          <a:prstGeom prst="rect">
            <a:avLst/>
          </a:prstGeom>
        </p:spPr>
      </p:pic>
      <p:sp>
        <p:nvSpPr>
          <p:cNvPr id="24" name="Google Shape;152;p37"/>
          <p:cNvSpPr txBox="1"/>
          <p:nvPr/>
        </p:nvSpPr>
        <p:spPr>
          <a:xfrm>
            <a:off x="4544935" y="1407631"/>
            <a:ext cx="1761269" cy="155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200" b="1" dirty="0">
                <a:latin typeface="Garamond" panose="02020404030301010803" pitchFamily="18" charset="0"/>
              </a:rPr>
              <a:t>Adventure</a:t>
            </a: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200" i="1" dirty="0">
                <a:latin typeface="Garamond" panose="02020404030301010803" pitchFamily="18" charset="0"/>
              </a:rPr>
              <a:t>Determine your afterlife fate</a:t>
            </a: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Garamond" panose="02020404030301010803" pitchFamily="18" charset="0"/>
              </a:rPr>
              <a:t>Relive the key</a:t>
            </a:r>
            <a:endParaRPr lang="ru-RU" sz="1200" dirty="0">
              <a:latin typeface="Garamond" panose="02020404030301010803" pitchFamily="18" charset="0"/>
            </a:endParaRPr>
          </a:p>
          <a:p>
            <a:pPr algn="ctr">
              <a:lnSpc>
                <a:spcPct val="110000"/>
              </a:lnSpc>
            </a:pPr>
            <a:endParaRPr lang="en-AU" sz="1200" dirty="0">
              <a:latin typeface="Garamond" panose="02020404030301010803" pitchFamily="18" charset="0"/>
            </a:endParaRP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Garamond" panose="02020404030301010803" pitchFamily="18" charset="0"/>
              </a:rPr>
              <a:t>Weigh your sins and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5542322" y="977915"/>
            <a:ext cx="1585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b="1" i="1" u="sng" dirty="0">
                <a:solidFill>
                  <a:schemeClr val="tx1"/>
                </a:solidFill>
                <a:latin typeface="Garamond" panose="02020404030301010803" pitchFamily="18" charset="0"/>
              </a:rPr>
              <a:t>What Lies Beyond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493" y="1384431"/>
            <a:ext cx="1793478" cy="1691491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28" name="Google Shape;152;p37"/>
          <p:cNvSpPr txBox="1"/>
          <p:nvPr/>
        </p:nvSpPr>
        <p:spPr>
          <a:xfrm>
            <a:off x="1100229" y="1415704"/>
            <a:ext cx="1611898" cy="142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100" b="1" dirty="0">
                <a:latin typeface="Garamond" panose="02020404030301010803" pitchFamily="18" charset="0"/>
              </a:rPr>
              <a:t>Word Board game</a:t>
            </a: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100" i="1" dirty="0">
                <a:latin typeface="Garamond" panose="02020404030301010803" pitchFamily="18" charset="0"/>
              </a:rPr>
              <a:t>Get to the opposite side</a:t>
            </a:r>
            <a:endParaRPr lang="ru-RU" sz="1100" i="1" dirty="0">
              <a:latin typeface="Garamond" panose="02020404030301010803" pitchFamily="18" charset="0"/>
            </a:endParaRPr>
          </a:p>
          <a:p>
            <a:pPr algn="ctr">
              <a:lnSpc>
                <a:spcPct val="110000"/>
              </a:lnSpc>
            </a:pPr>
            <a:endParaRPr lang="en-AU" sz="1100" i="1" dirty="0">
              <a:latin typeface="Garamond" panose="02020404030301010803" pitchFamily="18" charset="0"/>
            </a:endParaRP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100" dirty="0">
                <a:latin typeface="Garamond" panose="02020404030301010803" pitchFamily="18" charset="0"/>
              </a:rPr>
              <a:t>Different </a:t>
            </a:r>
            <a:r>
              <a:rPr lang="en-AU" sz="1100" dirty="0" err="1">
                <a:latin typeface="Garamond" panose="02020404030301010803" pitchFamily="18" charset="0"/>
              </a:rPr>
              <a:t>colors</a:t>
            </a:r>
            <a:r>
              <a:rPr lang="en-AU" sz="1100" dirty="0">
                <a:latin typeface="Garamond" panose="02020404030301010803" pitchFamily="18" charset="0"/>
              </a:rPr>
              <a:t> =</a:t>
            </a:r>
            <a:endParaRPr lang="ru-RU" sz="1100" dirty="0">
              <a:latin typeface="Garamond" panose="02020404030301010803" pitchFamily="18" charset="0"/>
            </a:endParaRPr>
          </a:p>
          <a:p>
            <a:pPr algn="ctr">
              <a:lnSpc>
                <a:spcPct val="110000"/>
              </a:lnSpc>
            </a:pPr>
            <a:endParaRPr lang="en-AU" sz="1100" dirty="0">
              <a:latin typeface="Garamond" panose="02020404030301010803" pitchFamily="18" charset="0"/>
            </a:endParaRP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100" dirty="0">
                <a:latin typeface="Garamond" panose="02020404030301010803" pitchFamily="18" charset="0"/>
              </a:rPr>
              <a:t>Grab bonuses to help</a:t>
            </a:r>
            <a:endParaRPr lang="ru-RU" sz="1100" dirty="0">
              <a:latin typeface="Garamond" panose="02020404030301010803" pitchFamily="18" charset="0"/>
            </a:endParaRPr>
          </a:p>
          <a:p>
            <a:pPr algn="ctr">
              <a:lnSpc>
                <a:spcPct val="110000"/>
              </a:lnSpc>
            </a:pPr>
            <a:endParaRPr lang="en-AU" sz="1100" dirty="0">
              <a:latin typeface="Garamond" panose="02020404030301010803" pitchFamily="18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444869" y="1076654"/>
            <a:ext cx="21162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b="1" i="1" u="sng" dirty="0">
                <a:solidFill>
                  <a:schemeClr val="tx1"/>
                </a:solidFill>
                <a:latin typeface="Garamond" panose="02020404030301010803" pitchFamily="18" charset="0"/>
              </a:rPr>
              <a:t>Words Don’t Come Easy!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183" y="1601582"/>
            <a:ext cx="1250254" cy="112841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61" y="1389380"/>
            <a:ext cx="424036" cy="424036"/>
          </a:xfrm>
          <a:prstGeom prst="rect">
            <a:avLst/>
          </a:prstGeom>
        </p:spPr>
      </p:pic>
      <p:sp>
        <p:nvSpPr>
          <p:cNvPr id="36" name="Google Shape;146;p36"/>
          <p:cNvSpPr/>
          <p:nvPr/>
        </p:nvSpPr>
        <p:spPr>
          <a:xfrm>
            <a:off x="5214695" y="4078232"/>
            <a:ext cx="2763893" cy="1365645"/>
          </a:xfrm>
          <a:custGeom>
            <a:avLst/>
            <a:gdLst/>
            <a:ahLst/>
            <a:cxnLst/>
            <a:rect l="l" t="t" r="r" b="b"/>
            <a:pathLst>
              <a:path w="53808" h="41004" extrusionOk="0">
                <a:moveTo>
                  <a:pt x="33350" y="2267"/>
                </a:moveTo>
                <a:cubicBezTo>
                  <a:pt x="29864" y="1271"/>
                  <a:pt x="26130" y="-694"/>
                  <a:pt x="22650" y="321"/>
                </a:cubicBezTo>
                <a:cubicBezTo>
                  <a:pt x="10877" y="3755"/>
                  <a:pt x="-4823" y="20013"/>
                  <a:pt x="1573" y="30477"/>
                </a:cubicBezTo>
                <a:cubicBezTo>
                  <a:pt x="7822" y="40701"/>
                  <a:pt x="25332" y="42678"/>
                  <a:pt x="36593" y="38583"/>
                </a:cubicBezTo>
                <a:cubicBezTo>
                  <a:pt x="46488" y="34985"/>
                  <a:pt x="56460" y="21659"/>
                  <a:pt x="53130" y="11670"/>
                </a:cubicBezTo>
                <a:cubicBezTo>
                  <a:pt x="49952" y="2137"/>
                  <a:pt x="34186" y="-1056"/>
                  <a:pt x="24595" y="1943"/>
                </a:cubicBezTo>
                <a:cubicBezTo>
                  <a:pt x="14087" y="5228"/>
                  <a:pt x="2158" y="13742"/>
                  <a:pt x="600" y="24641"/>
                </a:cubicBezTo>
                <a:cubicBezTo>
                  <a:pt x="-77" y="29379"/>
                  <a:pt x="2605" y="35237"/>
                  <a:pt x="6761" y="37611"/>
                </a:cubicBezTo>
                <a:cubicBezTo>
                  <a:pt x="15326" y="42505"/>
                  <a:pt x="29293" y="42316"/>
                  <a:pt x="36268" y="35341"/>
                </a:cubicBezTo>
              </a:path>
            </a:pathLst>
          </a:custGeom>
          <a:noFill/>
          <a:ln w="158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" name="Google Shape;371;p59">
            <a:extLst>
              <a:ext uri="{FF2B5EF4-FFF2-40B4-BE49-F238E27FC236}">
                <a16:creationId xmlns:a16="http://schemas.microsoft.com/office/drawing/2014/main" id="{073A8F59-E316-4DE5-8604-216526088109}"/>
              </a:ext>
            </a:extLst>
          </p:cNvPr>
          <p:cNvSpPr txBox="1">
            <a:spLocks/>
          </p:cNvSpPr>
          <p:nvPr/>
        </p:nvSpPr>
        <p:spPr>
          <a:xfrm>
            <a:off x="5913743" y="4682940"/>
            <a:ext cx="1473880" cy="67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05670"/>
              </a:buClr>
              <a:buSzPts val="2400"/>
              <a:buFont typeface="Varela Round"/>
              <a:buChar char="▧"/>
              <a:defRPr sz="24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○"/>
              <a:defRPr sz="20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■"/>
              <a:defRPr sz="20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3200" b="1" dirty="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Projects</a:t>
            </a:r>
          </a:p>
        </p:txBody>
      </p:sp>
      <p:sp>
        <p:nvSpPr>
          <p:cNvPr id="22" name="Google Shape;152;p37">
            <a:extLst>
              <a:ext uri="{FF2B5EF4-FFF2-40B4-BE49-F238E27FC236}">
                <a16:creationId xmlns:a16="http://schemas.microsoft.com/office/drawing/2014/main" id="{25AB5607-EE6F-470E-B860-DBAF9FEC5DD7}"/>
              </a:ext>
            </a:extLst>
          </p:cNvPr>
          <p:cNvSpPr txBox="1"/>
          <p:nvPr/>
        </p:nvSpPr>
        <p:spPr>
          <a:xfrm>
            <a:off x="1306985" y="4292600"/>
            <a:ext cx="1405076" cy="33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AU" sz="1200" i="1" dirty="0">
                <a:latin typeface="Garamond" panose="02020404030301010803" pitchFamily="18" charset="0"/>
              </a:rPr>
              <a:t>and bring the light back</a:t>
            </a:r>
          </a:p>
        </p:txBody>
      </p:sp>
      <p:sp>
        <p:nvSpPr>
          <p:cNvPr id="25" name="Google Shape;152;p37">
            <a:extLst>
              <a:ext uri="{FF2B5EF4-FFF2-40B4-BE49-F238E27FC236}">
                <a16:creationId xmlns:a16="http://schemas.microsoft.com/office/drawing/2014/main" id="{C11DD500-C1B4-4983-AFE2-295A91D0C1FB}"/>
              </a:ext>
            </a:extLst>
          </p:cNvPr>
          <p:cNvSpPr txBox="1"/>
          <p:nvPr/>
        </p:nvSpPr>
        <p:spPr>
          <a:xfrm>
            <a:off x="1354350" y="4698215"/>
            <a:ext cx="1314509" cy="34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AU" sz="1200" dirty="0">
                <a:latin typeface="Garamond" panose="02020404030301010803" pitchFamily="18" charset="0"/>
              </a:rPr>
              <a:t>visibility is limited</a:t>
            </a:r>
          </a:p>
        </p:txBody>
      </p:sp>
      <p:sp>
        <p:nvSpPr>
          <p:cNvPr id="27" name="Google Shape;152;p37">
            <a:extLst>
              <a:ext uri="{FF2B5EF4-FFF2-40B4-BE49-F238E27FC236}">
                <a16:creationId xmlns:a16="http://schemas.microsoft.com/office/drawing/2014/main" id="{342DCCCC-5926-42DC-A66F-3890C15632B7}"/>
              </a:ext>
            </a:extLst>
          </p:cNvPr>
          <p:cNvSpPr txBox="1"/>
          <p:nvPr/>
        </p:nvSpPr>
        <p:spPr>
          <a:xfrm>
            <a:off x="1319614" y="5100768"/>
            <a:ext cx="1379818" cy="34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AU" sz="1200" dirty="0">
                <a:latin typeface="Garamond" panose="02020404030301010803" pitchFamily="18" charset="0"/>
              </a:rPr>
              <a:t>disposable weapons</a:t>
            </a:r>
          </a:p>
        </p:txBody>
      </p:sp>
      <p:sp>
        <p:nvSpPr>
          <p:cNvPr id="29" name="Google Shape;152;p37">
            <a:extLst>
              <a:ext uri="{FF2B5EF4-FFF2-40B4-BE49-F238E27FC236}">
                <a16:creationId xmlns:a16="http://schemas.microsoft.com/office/drawing/2014/main" id="{D941073E-BE8A-4D5B-80BD-3DFAC07CC7F2}"/>
              </a:ext>
            </a:extLst>
          </p:cNvPr>
          <p:cNvSpPr txBox="1"/>
          <p:nvPr/>
        </p:nvSpPr>
        <p:spPr>
          <a:xfrm>
            <a:off x="1367237" y="1786006"/>
            <a:ext cx="1247202" cy="34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AU" sz="1100" i="1" dirty="0">
                <a:latin typeface="Garamond" panose="02020404030301010803" pitchFamily="18" charset="0"/>
              </a:rPr>
              <a:t>by creating words</a:t>
            </a:r>
          </a:p>
        </p:txBody>
      </p:sp>
      <p:sp>
        <p:nvSpPr>
          <p:cNvPr id="31" name="Google Shape;152;p37">
            <a:extLst>
              <a:ext uri="{FF2B5EF4-FFF2-40B4-BE49-F238E27FC236}">
                <a16:creationId xmlns:a16="http://schemas.microsoft.com/office/drawing/2014/main" id="{DF3B486F-3A6E-4999-949D-392BF1A442E7}"/>
              </a:ext>
            </a:extLst>
          </p:cNvPr>
          <p:cNvSpPr txBox="1"/>
          <p:nvPr/>
        </p:nvSpPr>
        <p:spPr>
          <a:xfrm>
            <a:off x="1432651" y="2154246"/>
            <a:ext cx="1116130" cy="32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AU" sz="1100" dirty="0">
                <a:latin typeface="Garamond" panose="02020404030301010803" pitchFamily="18" charset="0"/>
              </a:rPr>
              <a:t>different topics</a:t>
            </a:r>
          </a:p>
        </p:txBody>
      </p:sp>
      <p:sp>
        <p:nvSpPr>
          <p:cNvPr id="32" name="Google Shape;152;p37">
            <a:extLst>
              <a:ext uri="{FF2B5EF4-FFF2-40B4-BE49-F238E27FC236}">
                <a16:creationId xmlns:a16="http://schemas.microsoft.com/office/drawing/2014/main" id="{5C72ECF7-6434-4CAB-B27E-A4B2B7BEA946}"/>
              </a:ext>
            </a:extLst>
          </p:cNvPr>
          <p:cNvSpPr txBox="1"/>
          <p:nvPr/>
        </p:nvSpPr>
        <p:spPr>
          <a:xfrm>
            <a:off x="1463605" y="2523490"/>
            <a:ext cx="1057064" cy="33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AU" sz="1100" dirty="0">
                <a:latin typeface="Garamond" panose="02020404030301010803" pitchFamily="18" charset="0"/>
              </a:rPr>
              <a:t>yourself win</a:t>
            </a:r>
          </a:p>
        </p:txBody>
      </p:sp>
      <p:sp>
        <p:nvSpPr>
          <p:cNvPr id="33" name="Google Shape;152;p37">
            <a:extLst>
              <a:ext uri="{FF2B5EF4-FFF2-40B4-BE49-F238E27FC236}">
                <a16:creationId xmlns:a16="http://schemas.microsoft.com/office/drawing/2014/main" id="{9BBC17CE-0020-4283-BFEB-36EA43066BF8}"/>
              </a:ext>
            </a:extLst>
          </p:cNvPr>
          <p:cNvSpPr txBox="1"/>
          <p:nvPr/>
        </p:nvSpPr>
        <p:spPr>
          <a:xfrm>
            <a:off x="4829508" y="2013712"/>
            <a:ext cx="1363289" cy="34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AU" sz="1200" dirty="0">
                <a:latin typeface="Garamond" panose="02020404030301010803" pitchFamily="18" charset="0"/>
              </a:rPr>
              <a:t>moments of life</a:t>
            </a:r>
          </a:p>
        </p:txBody>
      </p:sp>
      <p:sp>
        <p:nvSpPr>
          <p:cNvPr id="34" name="Google Shape;152;p37">
            <a:extLst>
              <a:ext uri="{FF2B5EF4-FFF2-40B4-BE49-F238E27FC236}">
                <a16:creationId xmlns:a16="http://schemas.microsoft.com/office/drawing/2014/main" id="{1540137E-4106-426D-88AB-C2FCA8A1BEB1}"/>
              </a:ext>
            </a:extLst>
          </p:cNvPr>
          <p:cNvSpPr txBox="1"/>
          <p:nvPr/>
        </p:nvSpPr>
        <p:spPr>
          <a:xfrm>
            <a:off x="4935552" y="2415460"/>
            <a:ext cx="1154578" cy="39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AU" sz="1200" dirty="0">
                <a:latin typeface="Garamond" panose="02020404030301010803" pitchFamily="18" charset="0"/>
              </a:rPr>
              <a:t>good deeds</a:t>
            </a:r>
          </a:p>
        </p:txBody>
      </p:sp>
    </p:spTree>
    <p:extLst>
      <p:ext uri="{BB962C8B-B14F-4D97-AF65-F5344CB8AC3E}">
        <p14:creationId xmlns:p14="http://schemas.microsoft.com/office/powerpoint/2010/main" val="122599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" presetClass="entr" presetSubtype="3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1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6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4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15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9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1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9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15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ID="16" presetClass="entr" presetSubtype="37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50"/>
                            </p:stCondLst>
                            <p:childTnLst>
                              <p:par>
                                <p:cTn id="71" presetID="4" presetClass="entr" presetSubtype="3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1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900"/>
                            </p:stCondLst>
                            <p:childTnLst>
                              <p:par>
                                <p:cTn id="75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15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75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3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05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75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3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7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5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75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3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7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7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50"/>
                            </p:stCondLst>
                            <p:childTnLst>
                              <p:par>
                                <p:cTn id="141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000"/>
                            </p:stCondLst>
                            <p:childTnLst>
                              <p:par>
                                <p:cTn id="145" presetID="4" presetClass="entr" presetSubtype="3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7" dur="1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650"/>
                            </p:stCondLst>
                            <p:childTnLst>
                              <p:par>
                                <p:cTn id="149" presetID="21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51" dur="1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665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75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78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75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905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7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75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105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7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 build="p"/>
      <p:bldP spid="3" grpId="0"/>
      <p:bldP spid="26" grpId="0"/>
      <p:bldP spid="30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71;p59">
            <a:extLst>
              <a:ext uri="{FF2B5EF4-FFF2-40B4-BE49-F238E27FC236}">
                <a16:creationId xmlns:a16="http://schemas.microsoft.com/office/drawing/2014/main" id="{34A12869-5E74-4F38-89B6-B3E14CC60E14}"/>
              </a:ext>
            </a:extLst>
          </p:cNvPr>
          <p:cNvSpPr txBox="1">
            <a:spLocks/>
          </p:cNvSpPr>
          <p:nvPr/>
        </p:nvSpPr>
        <p:spPr>
          <a:xfrm>
            <a:off x="1278577" y="1262474"/>
            <a:ext cx="1440435" cy="65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05670"/>
              </a:buClr>
              <a:buSzPts val="2400"/>
              <a:buFont typeface="Varela Round"/>
              <a:buChar char="▧"/>
              <a:defRPr sz="24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○"/>
              <a:defRPr sz="20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■"/>
              <a:defRPr sz="20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3200" b="1" dirty="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Current</a:t>
            </a: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2" y="737941"/>
            <a:ext cx="5145979" cy="2562662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4B47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017"/>
                    </a14:imgEffect>
                    <a14:imgEffect>
                      <a14:saturation sat="31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878540"/>
            <a:ext cx="4787901" cy="1915460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" y="3367356"/>
            <a:ext cx="7374550" cy="2809541"/>
          </a:xfrm>
          <a:prstGeom prst="rect">
            <a:avLst/>
          </a:prstGeom>
          <a:noFill/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509455"/>
            <a:ext cx="7004303" cy="2123250"/>
          </a:xfrm>
          <a:prstGeom prst="rect">
            <a:avLst/>
          </a:prstGeom>
          <a:noFill/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37" y="4301832"/>
            <a:ext cx="2249999" cy="124433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softEdge rad="25400"/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01" y="5331971"/>
            <a:ext cx="754805" cy="23991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2" name="Google Shape;152;p37"/>
          <p:cNvSpPr txBox="1"/>
          <p:nvPr/>
        </p:nvSpPr>
        <p:spPr>
          <a:xfrm>
            <a:off x="3325901" y="1182770"/>
            <a:ext cx="2841673" cy="154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100" b="1" dirty="0">
                <a:solidFill>
                  <a:schemeClr val="bg1"/>
                </a:solidFill>
                <a:latin typeface="Garamond" panose="02020404030301010803" pitchFamily="18" charset="0"/>
              </a:rPr>
              <a:t>Adventure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100" i="1" dirty="0">
                <a:solidFill>
                  <a:schemeClr val="bg1"/>
                </a:solidFill>
                <a:latin typeface="Garamond" panose="02020404030301010803" pitchFamily="18" charset="0"/>
              </a:rPr>
              <a:t>Journey through your past to rebuild the present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100" dirty="0">
                <a:solidFill>
                  <a:schemeClr val="bg1"/>
                </a:solidFill>
                <a:latin typeface="Garamond" panose="02020404030301010803" pitchFamily="18" charset="0"/>
              </a:rPr>
              <a:t>Exploration is key: each item contributes</a:t>
            </a:r>
            <a:endParaRPr lang="ru-RU" sz="11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en-AU" sz="11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100" dirty="0">
                <a:solidFill>
                  <a:schemeClr val="bg1"/>
                </a:solidFill>
                <a:latin typeface="Garamond" panose="02020404030301010803" pitchFamily="18" charset="0"/>
              </a:rPr>
              <a:t>Immersive minigames that let you feel the</a:t>
            </a:r>
            <a:endParaRPr lang="ru-RU" sz="11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en-AU" sz="11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100" dirty="0">
                <a:solidFill>
                  <a:schemeClr val="bg1"/>
                </a:solidFill>
                <a:latin typeface="Garamond" panose="02020404030301010803" pitchFamily="18" charset="0"/>
              </a:rPr>
              <a:t>Different places, each with its own mood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100" dirty="0">
                <a:solidFill>
                  <a:schemeClr val="bg1"/>
                </a:solidFill>
                <a:latin typeface="Garamond" panose="02020404030301010803" pitchFamily="18" charset="0"/>
              </a:rPr>
              <a:t>Solo Project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AU" sz="11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854" y="797885"/>
            <a:ext cx="1719057" cy="131506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softEdge rad="228600"/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53" y="1621990"/>
            <a:ext cx="1462452" cy="111918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softEdge rad="50800"/>
          </a:effectLst>
        </p:spPr>
      </p:pic>
      <p:sp>
        <p:nvSpPr>
          <p:cNvPr id="15" name="Прямоугольник 14"/>
          <p:cNvSpPr/>
          <p:nvPr/>
        </p:nvSpPr>
        <p:spPr>
          <a:xfrm>
            <a:off x="1088136" y="3811984"/>
            <a:ext cx="3608574" cy="1832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Garamond" panose="02020404030301010803" pitchFamily="18" charset="0"/>
              </a:rPr>
              <a:t>Turn-Based Tactics </a:t>
            </a:r>
          </a:p>
          <a:p>
            <a:pPr marL="285750" indent="-285750">
              <a:lnSpc>
                <a:spcPct val="10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i="1" dirty="0">
                <a:solidFill>
                  <a:schemeClr val="bg1"/>
                </a:solidFill>
                <a:latin typeface="Garamond" panose="02020404030301010803" pitchFamily="18" charset="0"/>
              </a:rPr>
              <a:t>Fight your way out of the Plague-infested town</a:t>
            </a:r>
          </a:p>
          <a:p>
            <a:pPr marL="285750" indent="-285750">
              <a:lnSpc>
                <a:spcPct val="10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bg1"/>
                </a:solidFill>
                <a:latin typeface="Garamond" panose="02020404030301010803" pitchFamily="18" charset="0"/>
              </a:rPr>
              <a:t>Steampunk world built from scratch</a:t>
            </a:r>
          </a:p>
          <a:p>
            <a:pPr marL="285750" indent="-285750">
              <a:lnSpc>
                <a:spcPct val="10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bg1"/>
                </a:solidFill>
                <a:latin typeface="Garamond" panose="02020404030301010803" pitchFamily="18" charset="0"/>
              </a:rPr>
              <a:t>Different battles with a variety of allies and monsters</a:t>
            </a:r>
          </a:p>
          <a:p>
            <a:pPr marL="285750" indent="-285750">
              <a:lnSpc>
                <a:spcPct val="10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bg1"/>
                </a:solidFill>
                <a:latin typeface="Garamond" panose="02020404030301010803" pitchFamily="18" charset="0"/>
              </a:rPr>
              <a:t>Challenging puzzles for taking a break</a:t>
            </a:r>
            <a:endParaRPr lang="ru-RU" sz="12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>
              <a:lnSpc>
                <a:spcPct val="105000"/>
              </a:lnSpc>
              <a:buClr>
                <a:schemeClr val="bg1"/>
              </a:buClr>
            </a:pPr>
            <a:endParaRPr lang="en-AU" sz="12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marL="285750" indent="-285750">
              <a:lnSpc>
                <a:spcPct val="10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bg1"/>
                </a:solidFill>
                <a:latin typeface="Garamond" panose="02020404030301010803" pitchFamily="18" charset="0"/>
              </a:rPr>
              <a:t>Dramatic story accompanied by gloomy music</a:t>
            </a:r>
          </a:p>
          <a:p>
            <a:pPr marL="285750" indent="-285750">
              <a:lnSpc>
                <a:spcPct val="10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bg1"/>
                </a:solidFill>
                <a:latin typeface="Garamond" panose="02020404030301010803" pitchFamily="18" charset="0"/>
              </a:rPr>
              <a:t>Programmer and Game Designer</a:t>
            </a:r>
          </a:p>
          <a:p>
            <a:pPr marL="342900" indent="-342900">
              <a:lnSpc>
                <a:spcPct val="105000"/>
              </a:lnSpc>
              <a:buClr>
                <a:schemeClr val="bg1"/>
              </a:buClr>
              <a:buAutoNum type="arabicPeriod"/>
            </a:pPr>
            <a:endParaRPr lang="en-AU" sz="1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4154519" y="3519136"/>
            <a:ext cx="8162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1600" b="1" i="1" u="sng" dirty="0">
                <a:solidFill>
                  <a:schemeClr val="bg1"/>
                </a:solidFill>
                <a:latin typeface="Garamond" panose="02020404030301010803" pitchFamily="18" charset="0"/>
              </a:rPr>
              <a:t>Rubico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5200869" y="897974"/>
            <a:ext cx="10374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b="1" i="1" u="sng" dirty="0">
                <a:solidFill>
                  <a:schemeClr val="bg1"/>
                </a:solidFill>
                <a:latin typeface="Garamond" panose="02020404030301010803" pitchFamily="18" charset="0"/>
              </a:rPr>
              <a:t>Transience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644" y="4833813"/>
            <a:ext cx="855509" cy="76739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67" y="974018"/>
            <a:ext cx="223489" cy="614596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116" y="3484584"/>
            <a:ext cx="763476" cy="856552"/>
          </a:xfrm>
          <a:prstGeom prst="rect">
            <a:avLst/>
          </a:prstGeom>
        </p:spPr>
      </p:pic>
      <p:pic>
        <p:nvPicPr>
          <p:cNvPr id="257" name="Рисунок 25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428" y="2070537"/>
            <a:ext cx="392208" cy="534829"/>
          </a:xfrm>
          <a:prstGeom prst="rect">
            <a:avLst/>
          </a:prstGeom>
        </p:spPr>
      </p:pic>
      <p:sp>
        <p:nvSpPr>
          <p:cNvPr id="40" name="Google Shape;143;p36"/>
          <p:cNvSpPr/>
          <p:nvPr/>
        </p:nvSpPr>
        <p:spPr>
          <a:xfrm flipV="1">
            <a:off x="1342498" y="1863443"/>
            <a:ext cx="1270043" cy="45719"/>
          </a:xfrm>
          <a:custGeom>
            <a:avLst/>
            <a:gdLst/>
            <a:ahLst/>
            <a:cxnLst/>
            <a:rect l="l" t="t" r="r" b="b"/>
            <a:pathLst>
              <a:path w="126135" h="1380" extrusionOk="0">
                <a:moveTo>
                  <a:pt x="0" y="973"/>
                </a:moveTo>
                <a:cubicBezTo>
                  <a:pt x="29075" y="973"/>
                  <a:pt x="58158" y="273"/>
                  <a:pt x="87224" y="973"/>
                </a:cubicBezTo>
                <a:cubicBezTo>
                  <a:pt x="100195" y="1285"/>
                  <a:pt x="113312" y="1974"/>
                  <a:pt x="126135" y="0"/>
                </a:cubicBez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Google Shape;144;p36"/>
          <p:cNvSpPr/>
          <p:nvPr/>
        </p:nvSpPr>
        <p:spPr>
          <a:xfrm>
            <a:off x="1369786" y="2493094"/>
            <a:ext cx="1242755" cy="45719"/>
          </a:xfrm>
          <a:custGeom>
            <a:avLst/>
            <a:gdLst/>
            <a:ahLst/>
            <a:cxnLst/>
            <a:rect l="l" t="t" r="r" b="b"/>
            <a:pathLst>
              <a:path w="127108" h="1657" extrusionOk="0">
                <a:moveTo>
                  <a:pt x="0" y="1657"/>
                </a:moveTo>
                <a:cubicBezTo>
                  <a:pt x="42250" y="-1532"/>
                  <a:pt x="84738" y="1008"/>
                  <a:pt x="127108" y="1008"/>
                </a:cubicBez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" name="Google Shape;371;p59">
            <a:extLst>
              <a:ext uri="{FF2B5EF4-FFF2-40B4-BE49-F238E27FC236}">
                <a16:creationId xmlns:a16="http://schemas.microsoft.com/office/drawing/2014/main" id="{9A0FC175-B9CF-4082-8F66-C2974B7612C6}"/>
              </a:ext>
            </a:extLst>
          </p:cNvPr>
          <p:cNvSpPr txBox="1">
            <a:spLocks/>
          </p:cNvSpPr>
          <p:nvPr/>
        </p:nvSpPr>
        <p:spPr>
          <a:xfrm>
            <a:off x="1217648" y="1854337"/>
            <a:ext cx="1562035" cy="719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05670"/>
              </a:buClr>
              <a:buSzPts val="2400"/>
              <a:buFont typeface="Varela Round"/>
              <a:buChar char="▧"/>
              <a:defRPr sz="24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○"/>
              <a:defRPr sz="20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■"/>
              <a:defRPr sz="20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3200" b="1" dirty="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Projects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4C70E657-E607-499C-A40C-AE87ED488261}"/>
              </a:ext>
            </a:extLst>
          </p:cNvPr>
          <p:cNvSpPr/>
          <p:nvPr/>
        </p:nvSpPr>
        <p:spPr>
          <a:xfrm>
            <a:off x="1373752" y="4773948"/>
            <a:ext cx="1214653" cy="47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buClr>
                <a:schemeClr val="bg1"/>
              </a:buClr>
            </a:pPr>
            <a:r>
              <a:rPr lang="en-AU" sz="1200" dirty="0">
                <a:solidFill>
                  <a:schemeClr val="bg1"/>
                </a:solidFill>
                <a:latin typeface="Garamond" panose="02020404030301010803" pitchFamily="18" charset="0"/>
              </a:rPr>
              <a:t>from encounters</a:t>
            </a:r>
          </a:p>
          <a:p>
            <a:pPr marL="342900" indent="-342900">
              <a:lnSpc>
                <a:spcPct val="105000"/>
              </a:lnSpc>
              <a:buClr>
                <a:schemeClr val="bg1"/>
              </a:buClr>
              <a:buAutoNum type="arabicPeriod"/>
            </a:pPr>
            <a:endParaRPr lang="en-AU" sz="1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6BF3427-E32D-43D8-B3E8-B8076371E0B4}"/>
              </a:ext>
            </a:extLst>
          </p:cNvPr>
          <p:cNvSpPr/>
          <p:nvPr/>
        </p:nvSpPr>
        <p:spPr>
          <a:xfrm>
            <a:off x="1374548" y="5351345"/>
            <a:ext cx="1510876" cy="280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buClr>
                <a:schemeClr val="bg1"/>
              </a:buClr>
            </a:pPr>
            <a:r>
              <a:rPr lang="en-AU" sz="1200" dirty="0">
                <a:solidFill>
                  <a:schemeClr val="bg1"/>
                </a:solidFill>
                <a:latin typeface="Garamond" panose="02020404030301010803" pitchFamily="18" charset="0"/>
              </a:rPr>
              <a:t>in 16-people Project</a:t>
            </a:r>
          </a:p>
        </p:txBody>
      </p:sp>
      <p:sp>
        <p:nvSpPr>
          <p:cNvPr id="33" name="Google Shape;152;p37">
            <a:extLst>
              <a:ext uri="{FF2B5EF4-FFF2-40B4-BE49-F238E27FC236}">
                <a16:creationId xmlns:a16="http://schemas.microsoft.com/office/drawing/2014/main" id="{AED0AE34-3F1B-4DB2-AE36-4EDC2691BE91}"/>
              </a:ext>
            </a:extLst>
          </p:cNvPr>
          <p:cNvSpPr txBox="1"/>
          <p:nvPr/>
        </p:nvSpPr>
        <p:spPr>
          <a:xfrm>
            <a:off x="3666027" y="1736138"/>
            <a:ext cx="1118811" cy="389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AU" sz="1100" dirty="0">
                <a:solidFill>
                  <a:schemeClr val="bg1"/>
                </a:solidFill>
                <a:latin typeface="Garamond" panose="02020404030301010803" pitchFamily="18" charset="0"/>
              </a:rPr>
              <a:t>to the main story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AU" sz="11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4" name="Google Shape;152;p37">
            <a:extLst>
              <a:ext uri="{FF2B5EF4-FFF2-40B4-BE49-F238E27FC236}">
                <a16:creationId xmlns:a16="http://schemas.microsoft.com/office/drawing/2014/main" id="{9146C4EC-C905-4CC2-A67E-4D4445C914DD}"/>
              </a:ext>
            </a:extLst>
          </p:cNvPr>
          <p:cNvSpPr txBox="1"/>
          <p:nvPr/>
        </p:nvSpPr>
        <p:spPr>
          <a:xfrm>
            <a:off x="3668080" y="2103900"/>
            <a:ext cx="844520" cy="318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AU" sz="1100" dirty="0">
                <a:solidFill>
                  <a:schemeClr val="bg1"/>
                </a:solidFill>
                <a:latin typeface="Garamond" panose="02020404030301010803" pitchFamily="18" charset="0"/>
              </a:rPr>
              <a:t>protagonist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AU" sz="11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9910D3A-2E14-459C-9C0C-C830B0ABAB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417" y="3562748"/>
            <a:ext cx="2249999" cy="124433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77958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" presetClass="entr" presetSubtype="3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1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650"/>
                            </p:stCondLst>
                            <p:childTnLst>
                              <p:par>
                                <p:cTn id="38" presetID="14" presetClass="entr" presetSubtype="5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65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9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300"/>
                            </p:stCondLst>
                            <p:childTnLst>
                              <p:par>
                                <p:cTn id="54" presetID="14" presetClass="entr" presetSubtype="5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5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3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75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550"/>
                            </p:stCondLst>
                            <p:childTnLst>
                              <p:par>
                                <p:cTn id="66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8" dur="1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9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450"/>
                            </p:stCondLst>
                            <p:childTnLst>
                              <p:par>
                                <p:cTn id="77" presetID="14" presetClass="entr" presetSubtype="5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62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75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745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7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5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750"/>
                            </p:stCondLst>
                            <p:childTnLst>
                              <p:par>
                                <p:cTn id="98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0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4" presetClass="entr" presetSubtype="3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4" dur="1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650"/>
                            </p:stCondLst>
                            <p:childTnLst>
                              <p:par>
                                <p:cTn id="106" presetID="21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8" dur="1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65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7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8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7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905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7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7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55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7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4" dur="1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295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75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445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75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5700"/>
                            </p:stCondLst>
                            <p:childTnLst>
                              <p:par>
                                <p:cTn id="144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46" dur="12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 flipV="1">
            <a:off x="3519145" y="1380173"/>
            <a:ext cx="2062506" cy="70949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 flipV="1">
            <a:off x="3515330" y="1465898"/>
            <a:ext cx="2064416" cy="42716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199;p43">
            <a:extLst>
              <a:ext uri="{FF2B5EF4-FFF2-40B4-BE49-F238E27FC236}">
                <a16:creationId xmlns:a16="http://schemas.microsoft.com/office/drawing/2014/main" id="{83F0012F-4778-4456-A7C0-F4B6F181ED3A}"/>
              </a:ext>
            </a:extLst>
          </p:cNvPr>
          <p:cNvSpPr txBox="1">
            <a:spLocks/>
          </p:cNvSpPr>
          <p:nvPr/>
        </p:nvSpPr>
        <p:spPr>
          <a:xfrm>
            <a:off x="3241421" y="800676"/>
            <a:ext cx="2661157" cy="6936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>
                <a:solidFill>
                  <a:srgbClr val="979CB8"/>
                </a:solidFill>
                <a:latin typeface="Shadows Into Light" panose="020B0604020202020204" charset="0"/>
              </a:rPr>
              <a:t>My Inspiration</a:t>
            </a:r>
          </a:p>
        </p:txBody>
      </p:sp>
      <p:sp>
        <p:nvSpPr>
          <p:cNvPr id="35" name="Google Shape;199;p43">
            <a:extLst>
              <a:ext uri="{FF2B5EF4-FFF2-40B4-BE49-F238E27FC236}">
                <a16:creationId xmlns:a16="http://schemas.microsoft.com/office/drawing/2014/main" id="{42B213DD-DF86-4E42-9235-B187C2C2C6B3}"/>
              </a:ext>
            </a:extLst>
          </p:cNvPr>
          <p:cNvSpPr txBox="1">
            <a:spLocks/>
          </p:cNvSpPr>
          <p:nvPr/>
        </p:nvSpPr>
        <p:spPr>
          <a:xfrm>
            <a:off x="1525656" y="1753598"/>
            <a:ext cx="2396568" cy="576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r>
              <a:rPr lang="en-AU" sz="2400" dirty="0">
                <a:solidFill>
                  <a:schemeClr val="tx1"/>
                </a:solidFill>
              </a:rPr>
              <a:t>Most Influential</a:t>
            </a:r>
          </a:p>
        </p:txBody>
      </p:sp>
      <p:sp>
        <p:nvSpPr>
          <p:cNvPr id="40" name="Google Shape;199;p43">
            <a:extLst>
              <a:ext uri="{FF2B5EF4-FFF2-40B4-BE49-F238E27FC236}">
                <a16:creationId xmlns:a16="http://schemas.microsoft.com/office/drawing/2014/main" id="{F77E7C1E-B74E-4C38-9E7B-D946080AF52B}"/>
              </a:ext>
            </a:extLst>
          </p:cNvPr>
          <p:cNvSpPr txBox="1">
            <a:spLocks/>
          </p:cNvSpPr>
          <p:nvPr/>
        </p:nvSpPr>
        <p:spPr>
          <a:xfrm>
            <a:off x="5096365" y="4133471"/>
            <a:ext cx="2871697" cy="580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r>
              <a:rPr lang="en-AU" sz="2400" dirty="0">
                <a:solidFill>
                  <a:schemeClr val="tx1"/>
                </a:solidFill>
              </a:rPr>
              <a:t>Honorable Mentions</a:t>
            </a:r>
          </a:p>
        </p:txBody>
      </p:sp>
      <p:sp>
        <p:nvSpPr>
          <p:cNvPr id="41" name="Google Shape;199;p43">
            <a:extLst>
              <a:ext uri="{FF2B5EF4-FFF2-40B4-BE49-F238E27FC236}">
                <a16:creationId xmlns:a16="http://schemas.microsoft.com/office/drawing/2014/main" id="{1469D378-9E90-4D57-AF39-315E96D94286}"/>
              </a:ext>
            </a:extLst>
          </p:cNvPr>
          <p:cNvSpPr txBox="1">
            <a:spLocks/>
          </p:cNvSpPr>
          <p:nvPr/>
        </p:nvSpPr>
        <p:spPr>
          <a:xfrm>
            <a:off x="5410085" y="1743902"/>
            <a:ext cx="2226818" cy="58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r>
              <a:rPr lang="en-AU" sz="2400" dirty="0">
                <a:solidFill>
                  <a:schemeClr val="tx1"/>
                </a:solidFill>
              </a:rPr>
              <a:t>Recently Played</a:t>
            </a: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F88A8301-D1F9-421E-BE5A-A8D89D199605}"/>
              </a:ext>
            </a:extLst>
          </p:cNvPr>
          <p:cNvSpPr/>
          <p:nvPr/>
        </p:nvSpPr>
        <p:spPr>
          <a:xfrm>
            <a:off x="490064" y="2313545"/>
            <a:ext cx="2743200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AU" dirty="0">
              <a:latin typeface="Garamond" panose="02020404030301010803" pitchFamily="18" charset="0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Night Springs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Flare Gun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The Clicker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Poets of The Fall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CC2DA0E9-1BAF-446D-9BE5-BEB654E748A8}"/>
              </a:ext>
            </a:extLst>
          </p:cNvPr>
          <p:cNvSpPr/>
          <p:nvPr/>
        </p:nvSpPr>
        <p:spPr>
          <a:xfrm>
            <a:off x="5376289" y="2330349"/>
            <a:ext cx="23118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Hellblade: Senua's Sacrifice</a:t>
            </a:r>
            <a:endParaRPr lang="en-AU" b="1" dirty="0">
              <a:latin typeface="Garamond" panose="02020404030301010803" pitchFamily="18" charset="0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44A33A00-A7AB-41B9-8EA1-2C6C965A7523}"/>
              </a:ext>
            </a:extLst>
          </p:cNvPr>
          <p:cNvSpPr/>
          <p:nvPr/>
        </p:nvSpPr>
        <p:spPr>
          <a:xfrm>
            <a:off x="827885" y="3539731"/>
            <a:ext cx="2031698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AU" dirty="0">
              <a:latin typeface="Garamond" panose="02020404030301010803" pitchFamily="18" charset="0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Trace Tracker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Connection Bouncing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Neuromancer Rating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Music</a:t>
            </a: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EB8070EE-20F6-4293-952A-8D831ACE14CA}"/>
              </a:ext>
            </a:extLst>
          </p:cNvPr>
          <p:cNvSpPr/>
          <p:nvPr/>
        </p:nvSpPr>
        <p:spPr>
          <a:xfrm>
            <a:off x="611764" y="4709282"/>
            <a:ext cx="2456330" cy="1428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AU" dirty="0">
              <a:latin typeface="Garamond" panose="02020404030301010803" pitchFamily="18" charset="0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Diary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Moments of Calm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“This action will have</a:t>
            </a:r>
          </a:p>
          <a:p>
            <a:pPr algn="ctr"/>
            <a:endParaRPr lang="en-AU" dirty="0">
              <a:latin typeface="Garamond" panose="02020404030301010803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6 Polaroids</a:t>
            </a: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E3FD9C47-3244-4EDE-8D50-21105E696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00" y="5376661"/>
            <a:ext cx="869851" cy="730675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6850765A-6E83-46CC-BF9C-DCFC3F8C8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95" y="4695620"/>
            <a:ext cx="617761" cy="617761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AD3F962F-D719-457C-955C-E73A6BF252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802" y="4731844"/>
            <a:ext cx="545980" cy="54598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0F8C2246-BB05-4CE8-9061-57187C1BE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479" y="4712808"/>
            <a:ext cx="582643" cy="582643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F2CB3A5A-F043-4799-B308-AE1F214533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864" y="4713895"/>
            <a:ext cx="824885" cy="581556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817AE16E-B448-4EC5-BA0A-59A440E368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598" y="5480721"/>
            <a:ext cx="697386" cy="583594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29CF5B0C-7276-4B47-8940-7D14320C86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282" y="5549886"/>
            <a:ext cx="505027" cy="505027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FFD6F3FC-E02B-464D-A96B-1CAF092A39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78" y="5536396"/>
            <a:ext cx="511672" cy="511672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62CA81EE-BE95-4FE9-BE15-D2C231401B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48" y="5237166"/>
            <a:ext cx="454000" cy="941282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B7F47F6A-33F8-4A54-ACE4-8DA211C983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41" y="2416667"/>
            <a:ext cx="1982831" cy="111534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ADB671FD-251B-4848-B28B-07AED412D9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816" y="4953873"/>
            <a:ext cx="1893891" cy="106518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07711403-E251-405B-ACCC-F339EC17BD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047" y="3561542"/>
            <a:ext cx="1752778" cy="131458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B987782A-92F3-462F-9843-31B51597573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8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44" y="4694729"/>
            <a:ext cx="398654" cy="292014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72F7FC72-9A7F-4133-82A6-D51B86852A4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73" y="3553758"/>
            <a:ext cx="302583" cy="225400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CCA23F5C-7262-4E00-9C78-113F459CDB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63" y="2267444"/>
            <a:ext cx="289385" cy="305027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227C231E-24B7-47E2-98D7-0606E6B2C9E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936" y="2631284"/>
            <a:ext cx="2631256" cy="148008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40236836-A243-4F21-87A4-EE981FE3FC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215" y="4725816"/>
            <a:ext cx="592848" cy="592848"/>
          </a:xfrm>
          <a:prstGeom prst="rect">
            <a:avLst/>
          </a:prstGeom>
        </p:spPr>
      </p:pic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76F4CA73-1C66-48CE-90B8-310D8A428484}"/>
              </a:ext>
            </a:extLst>
          </p:cNvPr>
          <p:cNvSpPr/>
          <p:nvPr/>
        </p:nvSpPr>
        <p:spPr>
          <a:xfrm>
            <a:off x="1351328" y="2306812"/>
            <a:ext cx="1223499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AU" sz="1500" b="1" dirty="0">
                <a:latin typeface="Garamond" panose="02020404030301010803" pitchFamily="18" charset="0"/>
              </a:rPr>
              <a:t>Alan Wake</a:t>
            </a: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FDB8CEA6-5F1B-4137-8BBE-40C20E6F27A2}"/>
              </a:ext>
            </a:extLst>
          </p:cNvPr>
          <p:cNvSpPr/>
          <p:nvPr/>
        </p:nvSpPr>
        <p:spPr>
          <a:xfrm>
            <a:off x="1525656" y="3525727"/>
            <a:ext cx="897349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AU" sz="1500" b="1" dirty="0">
                <a:latin typeface="Garamond" panose="02020404030301010803" pitchFamily="18" charset="0"/>
              </a:rPr>
              <a:t>Uplink</a:t>
            </a:r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B2BD89FB-9E76-4A80-A473-DC90D1232576}"/>
              </a:ext>
            </a:extLst>
          </p:cNvPr>
          <p:cNvSpPr/>
          <p:nvPr/>
        </p:nvSpPr>
        <p:spPr>
          <a:xfrm>
            <a:off x="1189003" y="4713781"/>
            <a:ext cx="1583747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AU" sz="1500" b="1" dirty="0">
                <a:latin typeface="Garamond" panose="02020404030301010803" pitchFamily="18" charset="0"/>
              </a:rPr>
              <a:t>Life is Strange</a:t>
            </a:r>
          </a:p>
        </p:txBody>
      </p: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7298839E-8049-4229-884C-3EDE40BA56B1}"/>
              </a:ext>
            </a:extLst>
          </p:cNvPr>
          <p:cNvSpPr/>
          <p:nvPr/>
        </p:nvSpPr>
        <p:spPr>
          <a:xfrm>
            <a:off x="1239973" y="5604671"/>
            <a:ext cx="14876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latin typeface="Garamond" panose="02020404030301010803" pitchFamily="18" charset="0"/>
              </a:rPr>
              <a:t>consequences…”</a:t>
            </a:r>
          </a:p>
        </p:txBody>
      </p:sp>
    </p:spTree>
    <p:extLst>
      <p:ext uri="{BB962C8B-B14F-4D97-AF65-F5344CB8AC3E}">
        <p14:creationId xmlns:p14="http://schemas.microsoft.com/office/powerpoint/2010/main" val="306156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4" presetClass="entr" presetSubtype="5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4" presetClass="entr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2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25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2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" presetClass="entr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75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75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4" presetClass="entr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6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75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75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75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75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75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75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75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0"/>
                            </p:stCondLst>
                            <p:childTnLst>
                              <p:par>
                                <p:cTn id="117" presetID="16" presetClass="entr" presetSubtype="4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750"/>
                            </p:stCondLst>
                            <p:childTnLst>
                              <p:par>
                                <p:cTn id="121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16" presetClass="entr" presetSubtype="4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250"/>
                            </p:stCondLst>
                            <p:childTnLst>
                              <p:par>
                                <p:cTn id="135" presetID="16" presetClass="entr" presetSubtype="4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500"/>
                            </p:stCondLst>
                            <p:childTnLst>
                              <p:par>
                                <p:cTn id="142" presetID="6" presetClass="entr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6500"/>
                            </p:stCondLst>
                            <p:childTnLst>
                              <p:par>
                                <p:cTn id="146" presetID="6" presetClass="entr" presetSubtype="3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7250"/>
                            </p:stCondLst>
                            <p:childTnLst>
                              <p:par>
                                <p:cTn id="150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8250"/>
                            </p:stCondLst>
                            <p:childTnLst>
                              <p:par>
                                <p:cTn id="156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8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750"/>
                            </p:stCondLst>
                            <p:childTnLst>
                              <p:par>
                                <p:cTn id="165" presetID="4" presetClass="entr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7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75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9" grpId="0"/>
      <p:bldP spid="70" grpId="0"/>
      <p:bldP spid="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2"/>
          <p:cNvCxnSpPr/>
          <p:nvPr/>
        </p:nvCxnSpPr>
        <p:spPr>
          <a:xfrm flipV="1">
            <a:off x="3390900" y="1463041"/>
            <a:ext cx="2590800" cy="87853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3390900" y="1543050"/>
            <a:ext cx="2578100" cy="57226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238;p48">
            <a:extLst>
              <a:ext uri="{FF2B5EF4-FFF2-40B4-BE49-F238E27FC236}">
                <a16:creationId xmlns:a16="http://schemas.microsoft.com/office/drawing/2014/main" id="{090DC1D0-1F29-470C-AB4A-36506F20081D}"/>
              </a:ext>
            </a:extLst>
          </p:cNvPr>
          <p:cNvSpPr txBox="1">
            <a:spLocks/>
          </p:cNvSpPr>
          <p:nvPr/>
        </p:nvSpPr>
        <p:spPr>
          <a:xfrm>
            <a:off x="1117600" y="689775"/>
            <a:ext cx="7088100" cy="9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>
                <a:solidFill>
                  <a:srgbClr val="979CB8"/>
                </a:solidFill>
                <a:latin typeface="Shadows Into Light" panose="020B0604020202020204" charset="0"/>
              </a:rPr>
              <a:t>My Personal Goals</a:t>
            </a:r>
          </a:p>
        </p:txBody>
      </p:sp>
      <p:graphicFrame>
        <p:nvGraphicFramePr>
          <p:cNvPr id="35" name="Диаграмма 34">
            <a:extLst>
              <a:ext uri="{FF2B5EF4-FFF2-40B4-BE49-F238E27FC236}">
                <a16:creationId xmlns:a16="http://schemas.microsoft.com/office/drawing/2014/main" id="{5EE4AE3A-603C-4AB7-AE9A-427B7F957F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7955219"/>
              </p:ext>
            </p:extLst>
          </p:nvPr>
        </p:nvGraphicFramePr>
        <p:xfrm>
          <a:off x="1027952" y="1864658"/>
          <a:ext cx="7088100" cy="3818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8554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6500"/>
                                        <p:tgtEl>
                                          <p:spTgt spid="3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750"/>
                                        <p:tgtEl>
                                          <p:spTgt spid="3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25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750"/>
                                        <p:tgtEl>
                                          <p:spTgt spid="3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75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750"/>
                                        <p:tgtEl>
                                          <p:spTgt spid="3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25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750"/>
                                        <p:tgtEl>
                                          <p:spTgt spid="3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3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5" grpId="0" uiExpand="1">
        <p:bldSub>
          <a:bldChart bld="category"/>
        </p:bldSub>
      </p:bldGraphic>
    </p:bldLst>
  </p:timing>
</p:sld>
</file>

<file path=ppt/theme/theme1.xml><?xml version="1.0" encoding="utf-8"?>
<a:theme xmlns:a="http://schemas.openxmlformats.org/drawingml/2006/main" name="Trincu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4103</TotalTime>
  <Words>559</Words>
  <Application>Microsoft Office PowerPoint</Application>
  <PresentationFormat>On-screen Show (4:3)</PresentationFormat>
  <Paragraphs>142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Varela Round</vt:lpstr>
      <vt:lpstr>Shadows Into Light</vt:lpstr>
      <vt:lpstr>Wingdings</vt:lpstr>
      <vt:lpstr>Garamond</vt:lpstr>
      <vt:lpstr>Arial</vt:lpstr>
      <vt:lpstr>Trinculo template</vt:lpstr>
      <vt:lpstr>My personal profile</vt:lpstr>
      <vt:lpstr>Hello!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Kirill</dc:creator>
  <cp:lastModifiedBy>qfenitaw@yahoo.com.au</cp:lastModifiedBy>
  <cp:revision>966</cp:revision>
  <dcterms:modified xsi:type="dcterms:W3CDTF">2019-11-15T14:25:36Z</dcterms:modified>
</cp:coreProperties>
</file>